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8" r:id="rId2"/>
    <p:sldId id="316" r:id="rId3"/>
    <p:sldId id="325" r:id="rId4"/>
    <p:sldId id="319" r:id="rId5"/>
    <p:sldId id="320" r:id="rId6"/>
    <p:sldId id="340" r:id="rId7"/>
    <p:sldId id="339" r:id="rId8"/>
    <p:sldId id="293" r:id="rId9"/>
    <p:sldId id="307" r:id="rId10"/>
    <p:sldId id="336" r:id="rId11"/>
    <p:sldId id="337" r:id="rId12"/>
    <p:sldId id="332" r:id="rId13"/>
    <p:sldId id="256" r:id="rId14"/>
    <p:sldId id="302" r:id="rId15"/>
    <p:sldId id="301" r:id="rId16"/>
    <p:sldId id="303" r:id="rId17"/>
    <p:sldId id="304" r:id="rId18"/>
    <p:sldId id="305" r:id="rId19"/>
    <p:sldId id="306" r:id="rId20"/>
    <p:sldId id="298" r:id="rId21"/>
    <p:sldId id="297" r:id="rId22"/>
    <p:sldId id="314" r:id="rId23"/>
    <p:sldId id="327" r:id="rId24"/>
    <p:sldId id="329" r:id="rId25"/>
    <p:sldId id="338" r:id="rId26"/>
    <p:sldId id="341" r:id="rId27"/>
    <p:sldId id="342"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69214"/>
    <a:srgbClr val="0077C8"/>
    <a:srgbClr val="67823A"/>
    <a:srgbClr val="00FF00"/>
    <a:srgbClr val="9933FF"/>
    <a:srgbClr val="00FFFF"/>
    <a:srgbClr val="FFFFCC"/>
    <a:srgbClr val="FF3300"/>
    <a:srgbClr val="CC00FF"/>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7" autoAdjust="0"/>
    <p:restoredTop sz="77628" autoAdjust="0"/>
  </p:normalViewPr>
  <p:slideViewPr>
    <p:cSldViewPr snapToGrid="0">
      <p:cViewPr varScale="1">
        <p:scale>
          <a:sx n="89" d="100"/>
          <a:sy n="89" d="100"/>
        </p:scale>
        <p:origin x="-1302" y="-108"/>
      </p:cViewPr>
      <p:guideLst>
        <p:guide orient="horz" pos="2160"/>
        <p:guide pos="3840"/>
      </p:guideLst>
    </p:cSldViewPr>
  </p:slideViewPr>
  <p:outlineViewPr>
    <p:cViewPr>
      <p:scale>
        <a:sx n="33" d="100"/>
        <a:sy n="33" d="100"/>
      </p:scale>
      <p:origin x="0" y="-4080"/>
    </p:cViewPr>
  </p:outlineViewPr>
  <p:notesTextViewPr>
    <p:cViewPr>
      <p:scale>
        <a:sx n="1" d="1"/>
        <a:sy n="1" d="1"/>
      </p:scale>
      <p:origin x="0" y="0"/>
    </p:cViewPr>
  </p:notesTextViewPr>
  <p:sorterViewPr>
    <p:cViewPr>
      <p:scale>
        <a:sx n="66" d="100"/>
        <a:sy n="66" d="100"/>
      </p:scale>
      <p:origin x="0" y="-1029"/>
    </p:cViewPr>
  </p:sorterViewPr>
  <p:notesViewPr>
    <p:cSldViewPr snapToGrid="0">
      <p:cViewPr varScale="1">
        <p:scale>
          <a:sx n="70" d="100"/>
          <a:sy n="70" d="100"/>
        </p:scale>
        <p:origin x="3177"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6D99A-5F45-C047-A898-0516DB912800}" type="doc">
      <dgm:prSet loTypeId="urn:microsoft.com/office/officeart/2005/8/layout/cycle2" loCatId="" qsTypeId="urn:microsoft.com/office/officeart/2005/8/quickstyle/simple4" qsCatId="simple" csTypeId="urn:microsoft.com/office/officeart/2005/8/colors/colorful1#4" csCatId="colorful" phldr="1"/>
      <dgm:spPr/>
      <dgm:t>
        <a:bodyPr/>
        <a:lstStyle/>
        <a:p>
          <a:endParaRPr lang="en-US"/>
        </a:p>
      </dgm:t>
    </dgm:pt>
    <dgm:pt modelId="{287EABB6-7AF8-E945-800D-5078127B60A5}">
      <dgm:prSet phldrT="[Text]" custT="1"/>
      <dgm:spPr>
        <a:gradFill flip="none" rotWithShape="1">
          <a:gsLst>
            <a:gs pos="68000">
              <a:srgbClr val="FF6600"/>
            </a:gs>
            <a:gs pos="0">
              <a:srgbClr val="FF6600">
                <a:alpha val="29000"/>
              </a:srgbClr>
            </a:gs>
            <a:gs pos="97000">
              <a:srgbClr val="FF6600"/>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000" b="1" dirty="0"/>
        </a:p>
      </dgm:t>
    </dgm:pt>
    <dgm:pt modelId="{F4CF9199-A735-2046-9132-28607725BBF7}" type="parTrans" cxnId="{835BB20F-04FF-C244-863A-E21C3DAFC3BC}">
      <dgm:prSet/>
      <dgm:spPr/>
      <dgm:t>
        <a:bodyPr/>
        <a:lstStyle/>
        <a:p>
          <a:endParaRPr lang="en-US"/>
        </a:p>
      </dgm:t>
    </dgm:pt>
    <dgm:pt modelId="{499037D4-421C-DE47-8143-FCF926498EE1}" type="sibTrans" cxnId="{835BB20F-04FF-C244-863A-E21C3DAFC3BC}">
      <dgm:prSet/>
      <dgm:spPr>
        <a:noFill/>
      </dgm:spPr>
      <dgm:t>
        <a:bodyPr/>
        <a:lstStyle/>
        <a:p>
          <a:endParaRPr lang="en-US" dirty="0"/>
        </a:p>
      </dgm:t>
    </dgm:pt>
    <dgm:pt modelId="{D872BA81-E37A-B346-B0CF-33232F84FA2E}">
      <dgm:prSet phldrT="[Text]" custT="1"/>
      <dgm:spPr>
        <a:gradFill flip="none" rotWithShape="1">
          <a:gsLst>
            <a:gs pos="0">
              <a:schemeClr val="bg1">
                <a:lumMod val="65000"/>
              </a:schemeClr>
            </a:gs>
            <a:gs pos="85000">
              <a:schemeClr val="tx1">
                <a:lumMod val="65000"/>
                <a:lumOff val="3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smtClean="0">
              <a:latin typeface="Candara" panose="020E0502030303020204" pitchFamily="34" charset="0"/>
            </a:rPr>
            <a:t>Fiduciary Thought</a:t>
          </a:r>
          <a:endParaRPr lang="en-US" sz="2400" b="1" dirty="0">
            <a:latin typeface="Candara" panose="020E0502030303020204" pitchFamily="34" charset="0"/>
          </a:endParaRPr>
        </a:p>
      </dgm:t>
    </dgm:pt>
    <dgm:pt modelId="{205BD863-6A4D-DA4E-99FE-F1A4CD8FBDD6}" type="parTrans" cxnId="{C08DEC17-E03A-A349-A53E-64878AD7642C}">
      <dgm:prSet/>
      <dgm:spPr/>
      <dgm:t>
        <a:bodyPr/>
        <a:lstStyle/>
        <a:p>
          <a:endParaRPr lang="en-US"/>
        </a:p>
      </dgm:t>
    </dgm:pt>
    <dgm:pt modelId="{E0A3E2E1-D2E0-CE46-910A-F1809189327A}" type="sibTrans" cxnId="{C08DEC17-E03A-A349-A53E-64878AD7642C}">
      <dgm:prSet/>
      <dgm:spPr>
        <a:noFill/>
      </dgm:spPr>
      <dgm:t>
        <a:bodyPr/>
        <a:lstStyle/>
        <a:p>
          <a:endParaRPr lang="en-US" dirty="0"/>
        </a:p>
      </dgm:t>
    </dgm:pt>
    <dgm:pt modelId="{AF2AFF27-DFAA-6A46-BB93-FCE385B1F819}">
      <dgm:prSet phldrT="[Text]" custT="1"/>
      <dgm:spPr>
        <a:gradFill flip="none" rotWithShape="1">
          <a:gsLst>
            <a:gs pos="88000">
              <a:srgbClr val="000090"/>
            </a:gs>
            <a:gs pos="0">
              <a:srgbClr val="000090">
                <a:alpha val="52000"/>
              </a:srgbClr>
            </a:gs>
            <a:gs pos="31000">
              <a:srgbClr val="000090">
                <a:alpha val="61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US" sz="2400" b="1" dirty="0" smtClean="0">
              <a:latin typeface="Candara" panose="020E0502030303020204" pitchFamily="34" charset="0"/>
            </a:rPr>
            <a:t>Strategic Thought</a:t>
          </a:r>
          <a:endParaRPr lang="en-US" sz="2400" b="1" dirty="0">
            <a:latin typeface="Candara" panose="020E0502030303020204" pitchFamily="34" charset="0"/>
          </a:endParaRPr>
        </a:p>
      </dgm:t>
    </dgm:pt>
    <dgm:pt modelId="{2428FFBA-CD6B-094F-B9D7-BABAB5578FC8}" type="parTrans" cxnId="{36C5E25A-2651-4148-84EE-E143E9798E94}">
      <dgm:prSet/>
      <dgm:spPr/>
      <dgm:t>
        <a:bodyPr/>
        <a:lstStyle/>
        <a:p>
          <a:endParaRPr lang="en-US"/>
        </a:p>
      </dgm:t>
    </dgm:pt>
    <dgm:pt modelId="{404AAE4B-26A5-9E4C-AD87-C4881BBEF159}" type="sibTrans" cxnId="{36C5E25A-2651-4148-84EE-E143E9798E94}">
      <dgm:prSet/>
      <dgm:spPr>
        <a:solidFill>
          <a:srgbClr val="7F7F7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0302FADD-53D0-6641-9881-79379118B1A1}" type="pres">
      <dgm:prSet presAssocID="{2356D99A-5F45-C047-A898-0516DB912800}" presName="cycle" presStyleCnt="0">
        <dgm:presLayoutVars>
          <dgm:dir/>
          <dgm:resizeHandles val="exact"/>
        </dgm:presLayoutVars>
      </dgm:prSet>
      <dgm:spPr/>
      <dgm:t>
        <a:bodyPr/>
        <a:lstStyle/>
        <a:p>
          <a:endParaRPr lang="en-US"/>
        </a:p>
      </dgm:t>
    </dgm:pt>
    <dgm:pt modelId="{7285352C-7A13-AC4C-9461-D6B27657BE4D}" type="pres">
      <dgm:prSet presAssocID="{287EABB6-7AF8-E945-800D-5078127B60A5}" presName="node" presStyleLbl="node1" presStyleIdx="0" presStyleCnt="3">
        <dgm:presLayoutVars>
          <dgm:bulletEnabled val="1"/>
        </dgm:presLayoutVars>
      </dgm:prSet>
      <dgm:spPr/>
      <dgm:t>
        <a:bodyPr/>
        <a:lstStyle/>
        <a:p>
          <a:endParaRPr lang="en-US"/>
        </a:p>
      </dgm:t>
    </dgm:pt>
    <dgm:pt modelId="{523691EE-4AA0-724D-8CA4-CA0C71D28AE9}" type="pres">
      <dgm:prSet presAssocID="{499037D4-421C-DE47-8143-FCF926498EE1}" presName="sibTrans" presStyleLbl="sibTrans2D1" presStyleIdx="0" presStyleCnt="3" custLinFactX="86536" custLinFactNeighborX="100000" custLinFactNeighborY="-59132"/>
      <dgm:spPr/>
      <dgm:t>
        <a:bodyPr/>
        <a:lstStyle/>
        <a:p>
          <a:endParaRPr lang="en-US"/>
        </a:p>
      </dgm:t>
    </dgm:pt>
    <dgm:pt modelId="{00B23234-C449-D24E-880F-C9DC5E4365ED}" type="pres">
      <dgm:prSet presAssocID="{499037D4-421C-DE47-8143-FCF926498EE1}" presName="connectorText" presStyleLbl="sibTrans2D1" presStyleIdx="0" presStyleCnt="3"/>
      <dgm:spPr/>
      <dgm:t>
        <a:bodyPr/>
        <a:lstStyle/>
        <a:p>
          <a:endParaRPr lang="en-US"/>
        </a:p>
      </dgm:t>
    </dgm:pt>
    <dgm:pt modelId="{F31F66A6-91E0-AC4E-9903-092B96BD1C5F}" type="pres">
      <dgm:prSet presAssocID="{D872BA81-E37A-B346-B0CF-33232F84FA2E}" presName="node" presStyleLbl="node1" presStyleIdx="1" presStyleCnt="3">
        <dgm:presLayoutVars>
          <dgm:bulletEnabled val="1"/>
        </dgm:presLayoutVars>
      </dgm:prSet>
      <dgm:spPr/>
      <dgm:t>
        <a:bodyPr/>
        <a:lstStyle/>
        <a:p>
          <a:endParaRPr lang="en-US"/>
        </a:p>
      </dgm:t>
    </dgm:pt>
    <dgm:pt modelId="{0F75F618-46CD-8D42-9102-D2D41F0E9106}" type="pres">
      <dgm:prSet presAssocID="{E0A3E2E1-D2E0-CE46-910A-F1809189327A}" presName="sibTrans" presStyleLbl="sibTrans2D1" presStyleIdx="1" presStyleCnt="3"/>
      <dgm:spPr/>
      <dgm:t>
        <a:bodyPr/>
        <a:lstStyle/>
        <a:p>
          <a:endParaRPr lang="en-US"/>
        </a:p>
      </dgm:t>
    </dgm:pt>
    <dgm:pt modelId="{134BC4B8-E985-0D48-8597-D34F8BD4D3BB}" type="pres">
      <dgm:prSet presAssocID="{E0A3E2E1-D2E0-CE46-910A-F1809189327A}" presName="connectorText" presStyleLbl="sibTrans2D1" presStyleIdx="1" presStyleCnt="3"/>
      <dgm:spPr/>
      <dgm:t>
        <a:bodyPr/>
        <a:lstStyle/>
        <a:p>
          <a:endParaRPr lang="en-US"/>
        </a:p>
      </dgm:t>
    </dgm:pt>
    <dgm:pt modelId="{73B08F66-F0A4-B14E-9E60-C3FAD8857A1C}" type="pres">
      <dgm:prSet presAssocID="{AF2AFF27-DFAA-6A46-BB93-FCE385B1F819}" presName="node" presStyleLbl="node1" presStyleIdx="2" presStyleCnt="3">
        <dgm:presLayoutVars>
          <dgm:bulletEnabled val="1"/>
        </dgm:presLayoutVars>
      </dgm:prSet>
      <dgm:spPr/>
      <dgm:t>
        <a:bodyPr/>
        <a:lstStyle/>
        <a:p>
          <a:endParaRPr lang="en-US"/>
        </a:p>
      </dgm:t>
    </dgm:pt>
    <dgm:pt modelId="{2C7846A7-A8BA-3D43-977A-4DC787C392B4}" type="pres">
      <dgm:prSet presAssocID="{404AAE4B-26A5-9E4C-AD87-C4881BBEF159}" presName="sibTrans" presStyleLbl="sibTrans2D1" presStyleIdx="2" presStyleCnt="3" custScaleX="135007" custScaleY="43404" custLinFactNeighborX="-22451" custLinFactNeighborY="-2097"/>
      <dgm:spPr>
        <a:prstGeom prst="leftRightArrow">
          <a:avLst/>
        </a:prstGeom>
      </dgm:spPr>
      <dgm:t>
        <a:bodyPr/>
        <a:lstStyle/>
        <a:p>
          <a:endParaRPr lang="en-US"/>
        </a:p>
      </dgm:t>
    </dgm:pt>
    <dgm:pt modelId="{F753CE27-CCA9-2F48-8FF6-74B16C945BD5}" type="pres">
      <dgm:prSet presAssocID="{404AAE4B-26A5-9E4C-AD87-C4881BBEF159}" presName="connectorText" presStyleLbl="sibTrans2D1" presStyleIdx="2" presStyleCnt="3"/>
      <dgm:spPr/>
      <dgm:t>
        <a:bodyPr/>
        <a:lstStyle/>
        <a:p>
          <a:endParaRPr lang="en-US"/>
        </a:p>
      </dgm:t>
    </dgm:pt>
  </dgm:ptLst>
  <dgm:cxnLst>
    <dgm:cxn modelId="{19BB757B-1F08-49A5-BEE1-BB335FD79EA1}" type="presOf" srcId="{499037D4-421C-DE47-8143-FCF926498EE1}" destId="{00B23234-C449-D24E-880F-C9DC5E4365ED}" srcOrd="1" destOrd="0" presId="urn:microsoft.com/office/officeart/2005/8/layout/cycle2"/>
    <dgm:cxn modelId="{C64662F4-8D3E-4827-8FD1-8EF4BB1AF81B}" type="presOf" srcId="{D872BA81-E37A-B346-B0CF-33232F84FA2E}" destId="{F31F66A6-91E0-AC4E-9903-092B96BD1C5F}" srcOrd="0" destOrd="0" presId="urn:microsoft.com/office/officeart/2005/8/layout/cycle2"/>
    <dgm:cxn modelId="{F9FBE1C1-38AE-4740-8BC2-9F50BC5A1E0B}" type="presOf" srcId="{499037D4-421C-DE47-8143-FCF926498EE1}" destId="{523691EE-4AA0-724D-8CA4-CA0C71D28AE9}" srcOrd="0" destOrd="0" presId="urn:microsoft.com/office/officeart/2005/8/layout/cycle2"/>
    <dgm:cxn modelId="{835BB20F-04FF-C244-863A-E21C3DAFC3BC}" srcId="{2356D99A-5F45-C047-A898-0516DB912800}" destId="{287EABB6-7AF8-E945-800D-5078127B60A5}" srcOrd="0" destOrd="0" parTransId="{F4CF9199-A735-2046-9132-28607725BBF7}" sibTransId="{499037D4-421C-DE47-8143-FCF926498EE1}"/>
    <dgm:cxn modelId="{DD4F0BDB-8565-4552-9351-6E04D115C5A2}" type="presOf" srcId="{2356D99A-5F45-C047-A898-0516DB912800}" destId="{0302FADD-53D0-6641-9881-79379118B1A1}" srcOrd="0" destOrd="0" presId="urn:microsoft.com/office/officeart/2005/8/layout/cycle2"/>
    <dgm:cxn modelId="{C08DEC17-E03A-A349-A53E-64878AD7642C}" srcId="{2356D99A-5F45-C047-A898-0516DB912800}" destId="{D872BA81-E37A-B346-B0CF-33232F84FA2E}" srcOrd="1" destOrd="0" parTransId="{205BD863-6A4D-DA4E-99FE-F1A4CD8FBDD6}" sibTransId="{E0A3E2E1-D2E0-CE46-910A-F1809189327A}"/>
    <dgm:cxn modelId="{BB844ED6-FBEA-4B29-86B0-3A56A3A5DCCA}" type="presOf" srcId="{E0A3E2E1-D2E0-CE46-910A-F1809189327A}" destId="{134BC4B8-E985-0D48-8597-D34F8BD4D3BB}" srcOrd="1" destOrd="0" presId="urn:microsoft.com/office/officeart/2005/8/layout/cycle2"/>
    <dgm:cxn modelId="{1EA369E6-F93B-4037-9C04-175CCE0311A7}" type="presOf" srcId="{E0A3E2E1-D2E0-CE46-910A-F1809189327A}" destId="{0F75F618-46CD-8D42-9102-D2D41F0E9106}" srcOrd="0" destOrd="0" presId="urn:microsoft.com/office/officeart/2005/8/layout/cycle2"/>
    <dgm:cxn modelId="{FE147D65-0761-434E-9896-84B69FAFC08D}" type="presOf" srcId="{404AAE4B-26A5-9E4C-AD87-C4881BBEF159}" destId="{F753CE27-CCA9-2F48-8FF6-74B16C945BD5}" srcOrd="1" destOrd="0" presId="urn:microsoft.com/office/officeart/2005/8/layout/cycle2"/>
    <dgm:cxn modelId="{93E0DB5B-D57D-4B36-AB5C-55893A4E7EA9}" type="presOf" srcId="{AF2AFF27-DFAA-6A46-BB93-FCE385B1F819}" destId="{73B08F66-F0A4-B14E-9E60-C3FAD8857A1C}" srcOrd="0" destOrd="0" presId="urn:microsoft.com/office/officeart/2005/8/layout/cycle2"/>
    <dgm:cxn modelId="{DE7635D1-A1BE-4EFB-B9C7-DF7ADABC9815}" type="presOf" srcId="{287EABB6-7AF8-E945-800D-5078127B60A5}" destId="{7285352C-7A13-AC4C-9461-D6B27657BE4D}" srcOrd="0" destOrd="0" presId="urn:microsoft.com/office/officeart/2005/8/layout/cycle2"/>
    <dgm:cxn modelId="{2C6B7460-54EB-45A6-B085-C0BBAE8B915B}" type="presOf" srcId="{404AAE4B-26A5-9E4C-AD87-C4881BBEF159}" destId="{2C7846A7-A8BA-3D43-977A-4DC787C392B4}" srcOrd="0" destOrd="0" presId="urn:microsoft.com/office/officeart/2005/8/layout/cycle2"/>
    <dgm:cxn modelId="{36C5E25A-2651-4148-84EE-E143E9798E94}" srcId="{2356D99A-5F45-C047-A898-0516DB912800}" destId="{AF2AFF27-DFAA-6A46-BB93-FCE385B1F819}" srcOrd="2" destOrd="0" parTransId="{2428FFBA-CD6B-094F-B9D7-BABAB5578FC8}" sibTransId="{404AAE4B-26A5-9E4C-AD87-C4881BBEF159}"/>
    <dgm:cxn modelId="{2A2B949F-695D-4828-8D74-A182C07BAE4F}" type="presParOf" srcId="{0302FADD-53D0-6641-9881-79379118B1A1}" destId="{7285352C-7A13-AC4C-9461-D6B27657BE4D}" srcOrd="0" destOrd="0" presId="urn:microsoft.com/office/officeart/2005/8/layout/cycle2"/>
    <dgm:cxn modelId="{E3FD68F6-3C58-4892-BBB4-1A310A663A29}" type="presParOf" srcId="{0302FADD-53D0-6641-9881-79379118B1A1}" destId="{523691EE-4AA0-724D-8CA4-CA0C71D28AE9}" srcOrd="1" destOrd="0" presId="urn:microsoft.com/office/officeart/2005/8/layout/cycle2"/>
    <dgm:cxn modelId="{B85B28D7-03A0-4F82-A228-FA702DBB5265}" type="presParOf" srcId="{523691EE-4AA0-724D-8CA4-CA0C71D28AE9}" destId="{00B23234-C449-D24E-880F-C9DC5E4365ED}" srcOrd="0" destOrd="0" presId="urn:microsoft.com/office/officeart/2005/8/layout/cycle2"/>
    <dgm:cxn modelId="{34919BC5-83E7-4165-9342-EA73702FD85F}" type="presParOf" srcId="{0302FADD-53D0-6641-9881-79379118B1A1}" destId="{F31F66A6-91E0-AC4E-9903-092B96BD1C5F}" srcOrd="2" destOrd="0" presId="urn:microsoft.com/office/officeart/2005/8/layout/cycle2"/>
    <dgm:cxn modelId="{F7D9EDB8-2EE2-47C8-8FFD-599DA78B5907}" type="presParOf" srcId="{0302FADD-53D0-6641-9881-79379118B1A1}" destId="{0F75F618-46CD-8D42-9102-D2D41F0E9106}" srcOrd="3" destOrd="0" presId="urn:microsoft.com/office/officeart/2005/8/layout/cycle2"/>
    <dgm:cxn modelId="{71ABA652-B61A-4A8B-A5A7-4B417E94A68C}" type="presParOf" srcId="{0F75F618-46CD-8D42-9102-D2D41F0E9106}" destId="{134BC4B8-E985-0D48-8597-D34F8BD4D3BB}" srcOrd="0" destOrd="0" presId="urn:microsoft.com/office/officeart/2005/8/layout/cycle2"/>
    <dgm:cxn modelId="{D592B00E-5A57-4AE4-8D2D-016BA84BF8A0}" type="presParOf" srcId="{0302FADD-53D0-6641-9881-79379118B1A1}" destId="{73B08F66-F0A4-B14E-9E60-C3FAD8857A1C}" srcOrd="4" destOrd="0" presId="urn:microsoft.com/office/officeart/2005/8/layout/cycle2"/>
    <dgm:cxn modelId="{72AD2303-F092-46C5-BF47-050951514820}" type="presParOf" srcId="{0302FADD-53D0-6641-9881-79379118B1A1}" destId="{2C7846A7-A8BA-3D43-977A-4DC787C392B4}" srcOrd="5" destOrd="0" presId="urn:microsoft.com/office/officeart/2005/8/layout/cycle2"/>
    <dgm:cxn modelId="{1808A868-13B2-4DBE-B385-FF6768F81181}" type="presParOf" srcId="{2C7846A7-A8BA-3D43-977A-4DC787C392B4}" destId="{F753CE27-CCA9-2F48-8FF6-74B16C945BD5}"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5833C-F4D7-4F2A-B4E2-FE96886CA8A3}" type="doc">
      <dgm:prSet loTypeId="urn:microsoft.com/office/officeart/2011/layout/HexagonRadial" loCatId="cycle" qsTypeId="urn:microsoft.com/office/officeart/2005/8/quickstyle/simple1#3" qsCatId="simple" csTypeId="urn:microsoft.com/office/officeart/2005/8/colors/accent1_2#3" csCatId="accent1" phldr="1"/>
      <dgm:spPr/>
      <dgm:t>
        <a:bodyPr/>
        <a:lstStyle/>
        <a:p>
          <a:endParaRPr lang="en-US"/>
        </a:p>
      </dgm:t>
    </dgm:pt>
    <dgm:pt modelId="{69E87CB9-9077-405D-BBE4-42CBCB8CAE44}">
      <dgm:prSet phldrT="[Text]" custT="1"/>
      <dgm:spPr>
        <a:solidFill>
          <a:srgbClr val="00009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spcAft>
              <a:spcPts val="0"/>
            </a:spcAft>
          </a:pPr>
          <a:r>
            <a:rPr lang="en-US" sz="2200" b="1" dirty="0" smtClean="0">
              <a:latin typeface="Candara" panose="020E0502030303020204" pitchFamily="34" charset="0"/>
            </a:rPr>
            <a:t>Governance </a:t>
          </a:r>
        </a:p>
        <a:p>
          <a:pPr>
            <a:spcAft>
              <a:spcPts val="0"/>
            </a:spcAft>
          </a:pPr>
          <a:r>
            <a:rPr lang="en-US" sz="2300" b="1" dirty="0" smtClean="0">
              <a:latin typeface="Candara" panose="020E0502030303020204" pitchFamily="34" charset="0"/>
            </a:rPr>
            <a:t>&amp; </a:t>
          </a:r>
        </a:p>
        <a:p>
          <a:pPr>
            <a:spcAft>
              <a:spcPts val="0"/>
            </a:spcAft>
          </a:pPr>
          <a:r>
            <a:rPr lang="en-US" sz="2300" b="1" dirty="0" smtClean="0">
              <a:latin typeface="Candara" panose="020E0502030303020204" pitchFamily="34" charset="0"/>
            </a:rPr>
            <a:t>Leadership</a:t>
          </a:r>
          <a:endParaRPr lang="en-US" sz="2300" b="1" dirty="0">
            <a:latin typeface="Candara" panose="020E0502030303020204" pitchFamily="34" charset="0"/>
          </a:endParaRPr>
        </a:p>
      </dgm:t>
    </dgm:pt>
    <dgm:pt modelId="{44CE14DF-EC9B-4622-A622-47E52FFE4A0A}" type="parTrans" cxnId="{2FC9C0E4-9B6D-48B0-B046-B32FFD36A73E}">
      <dgm:prSet/>
      <dgm:spPr/>
      <dgm:t>
        <a:bodyPr/>
        <a:lstStyle/>
        <a:p>
          <a:endParaRPr lang="en-US"/>
        </a:p>
      </dgm:t>
    </dgm:pt>
    <dgm:pt modelId="{AB2D28DA-8DB2-45FD-B211-979EEDDD71AF}" type="sibTrans" cxnId="{2FC9C0E4-9B6D-48B0-B046-B32FFD36A73E}">
      <dgm:prSet/>
      <dgm:spPr/>
      <dgm:t>
        <a:bodyPr/>
        <a:lstStyle/>
        <a:p>
          <a:endParaRPr lang="en-US"/>
        </a:p>
      </dgm:t>
    </dgm:pt>
    <dgm:pt modelId="{AA4524AE-C05A-49E5-A2A0-E1F73F95423D}">
      <dgm:prSet phldrT="[Text]"/>
      <dgm:spPr>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latin typeface="Candara" panose="020E0502030303020204" pitchFamily="34" charset="0"/>
            </a:rPr>
            <a:t>CEO Support &amp;    Oversight</a:t>
          </a:r>
          <a:endParaRPr lang="en-US" b="1" dirty="0">
            <a:latin typeface="Candara" panose="020E0502030303020204" pitchFamily="34" charset="0"/>
          </a:endParaRPr>
        </a:p>
      </dgm:t>
    </dgm:pt>
    <dgm:pt modelId="{29BDF49B-7BE4-445F-8388-315D3F03400C}" type="parTrans" cxnId="{24AF783D-DA21-49EA-B5CD-2F0E92027639}">
      <dgm:prSet/>
      <dgm:spPr/>
      <dgm:t>
        <a:bodyPr/>
        <a:lstStyle/>
        <a:p>
          <a:endParaRPr lang="en-US"/>
        </a:p>
      </dgm:t>
    </dgm:pt>
    <dgm:pt modelId="{829F5B9B-D254-462E-83B5-1F0CECF56D8C}" type="sibTrans" cxnId="{24AF783D-DA21-49EA-B5CD-2F0E92027639}">
      <dgm:prSet/>
      <dgm:spPr/>
      <dgm:t>
        <a:bodyPr/>
        <a:lstStyle/>
        <a:p>
          <a:endParaRPr lang="en-US"/>
        </a:p>
      </dgm:t>
    </dgm:pt>
    <dgm:pt modelId="{D485B9EE-5C08-4675-9E34-59056888A2D0}">
      <dgm:prSet phldrT="[Text]"/>
      <dgm:spPr>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latin typeface="Candara" panose="020E0502030303020204" pitchFamily="34" charset="0"/>
            </a:rPr>
            <a:t>Performance &amp;          Results</a:t>
          </a:r>
          <a:endParaRPr lang="en-US" b="1" dirty="0">
            <a:latin typeface="Candara" panose="020E0502030303020204" pitchFamily="34" charset="0"/>
          </a:endParaRPr>
        </a:p>
      </dgm:t>
    </dgm:pt>
    <dgm:pt modelId="{DC40BF70-6731-44C4-9E8E-3827E955B105}" type="parTrans" cxnId="{71B7F34E-F1D3-442D-AA5F-F00272D8D774}">
      <dgm:prSet/>
      <dgm:spPr/>
      <dgm:t>
        <a:bodyPr/>
        <a:lstStyle/>
        <a:p>
          <a:endParaRPr lang="en-US"/>
        </a:p>
      </dgm:t>
    </dgm:pt>
    <dgm:pt modelId="{1D958DD1-3F08-4599-AFDC-0F5975CB0B82}" type="sibTrans" cxnId="{71B7F34E-F1D3-442D-AA5F-F00272D8D774}">
      <dgm:prSet/>
      <dgm:spPr/>
      <dgm:t>
        <a:bodyPr/>
        <a:lstStyle/>
        <a:p>
          <a:endParaRPr lang="en-US"/>
        </a:p>
      </dgm:t>
    </dgm:pt>
    <dgm:pt modelId="{7DC818D9-00F5-4AC0-9A58-AEA25BBD77C3}">
      <dgm:prSet phldrT="[Text]"/>
      <dgm:spPr>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latin typeface="Candara" panose="020E0502030303020204" pitchFamily="34" charset="0"/>
            </a:rPr>
            <a:t>Strategic Thinking, Learning &amp; Planning</a:t>
          </a:r>
          <a:endParaRPr lang="en-US" b="1" dirty="0">
            <a:latin typeface="Candara" panose="020E0502030303020204" pitchFamily="34" charset="0"/>
          </a:endParaRPr>
        </a:p>
      </dgm:t>
    </dgm:pt>
    <dgm:pt modelId="{40AB3F38-1AE7-4CE4-A512-ED2A2267B303}" type="parTrans" cxnId="{0D278E39-F02F-461D-A9B9-E74817DC9A9A}">
      <dgm:prSet/>
      <dgm:spPr/>
      <dgm:t>
        <a:bodyPr/>
        <a:lstStyle/>
        <a:p>
          <a:endParaRPr lang="en-US"/>
        </a:p>
      </dgm:t>
    </dgm:pt>
    <dgm:pt modelId="{3680C382-3DA0-4FCA-9289-8604F4B9047A}" type="sibTrans" cxnId="{0D278E39-F02F-461D-A9B9-E74817DC9A9A}">
      <dgm:prSet/>
      <dgm:spPr/>
      <dgm:t>
        <a:bodyPr/>
        <a:lstStyle/>
        <a:p>
          <a:endParaRPr lang="en-US"/>
        </a:p>
      </dgm:t>
    </dgm:pt>
    <dgm:pt modelId="{E091D7EA-77A7-44E0-9119-AE86BC491F11}">
      <dgm:prSet phldrT="[Text]"/>
      <dgm:spPr>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latin typeface="Candara" panose="020E0502030303020204" pitchFamily="34" charset="0"/>
            </a:rPr>
            <a:t>Budget</a:t>
          </a:r>
        </a:p>
        <a:p>
          <a:r>
            <a:rPr lang="en-US" b="1" dirty="0" smtClean="0">
              <a:latin typeface="Candara" panose="020E0502030303020204" pitchFamily="34" charset="0"/>
            </a:rPr>
            <a:t>&amp;   Resources</a:t>
          </a:r>
          <a:endParaRPr lang="en-US" b="1" dirty="0">
            <a:latin typeface="Candara" panose="020E0502030303020204" pitchFamily="34" charset="0"/>
          </a:endParaRPr>
        </a:p>
      </dgm:t>
    </dgm:pt>
    <dgm:pt modelId="{694CC4CA-1D9F-4296-8B66-5FE11788D9B3}" type="parTrans" cxnId="{2541D0D3-673A-435A-861F-9A23D5A360A0}">
      <dgm:prSet/>
      <dgm:spPr/>
      <dgm:t>
        <a:bodyPr/>
        <a:lstStyle/>
        <a:p>
          <a:endParaRPr lang="en-US"/>
        </a:p>
      </dgm:t>
    </dgm:pt>
    <dgm:pt modelId="{7CB1BC66-9912-496F-AD5B-84E6DEC7BF13}" type="sibTrans" cxnId="{2541D0D3-673A-435A-861F-9A23D5A360A0}">
      <dgm:prSet/>
      <dgm:spPr/>
      <dgm:t>
        <a:bodyPr/>
        <a:lstStyle/>
        <a:p>
          <a:endParaRPr lang="en-US"/>
        </a:p>
      </dgm:t>
    </dgm:pt>
    <dgm:pt modelId="{C7CC4694-72B8-4CE5-85B6-14B48227CA96}">
      <dgm:prSet phldrT="[Text]"/>
      <dgm:spPr>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latin typeface="Candara" panose="020E0502030303020204" pitchFamily="34" charset="0"/>
            </a:rPr>
            <a:t>Membership &amp; Outreach</a:t>
          </a:r>
          <a:endParaRPr lang="en-US" b="1" dirty="0">
            <a:latin typeface="Candara" panose="020E0502030303020204" pitchFamily="34" charset="0"/>
          </a:endParaRPr>
        </a:p>
      </dgm:t>
    </dgm:pt>
    <dgm:pt modelId="{C001EAC8-4AC7-4181-933D-DDF066A9E277}" type="parTrans" cxnId="{04FE6C2A-8D28-4E83-AFD9-229CA94DF1E9}">
      <dgm:prSet/>
      <dgm:spPr/>
      <dgm:t>
        <a:bodyPr/>
        <a:lstStyle/>
        <a:p>
          <a:endParaRPr lang="en-US"/>
        </a:p>
      </dgm:t>
    </dgm:pt>
    <dgm:pt modelId="{2935188A-3617-46E0-8960-472EA8B59B0C}" type="sibTrans" cxnId="{04FE6C2A-8D28-4E83-AFD9-229CA94DF1E9}">
      <dgm:prSet/>
      <dgm:spPr/>
      <dgm:t>
        <a:bodyPr/>
        <a:lstStyle/>
        <a:p>
          <a:endParaRPr lang="en-US"/>
        </a:p>
      </dgm:t>
    </dgm:pt>
    <dgm:pt modelId="{8746AE81-09A9-49BD-A658-9988EC15DBDF}">
      <dgm:prSet phldrT="[Text]"/>
      <dgm:spPr>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smtClean="0">
              <a:latin typeface="Candara" panose="020E0502030303020204" pitchFamily="34" charset="0"/>
            </a:rPr>
            <a:t>Stewardship Ethics &amp;         Financial Integrity</a:t>
          </a:r>
          <a:endParaRPr lang="en-US" b="1" dirty="0">
            <a:latin typeface="Candara" panose="020E0502030303020204" pitchFamily="34" charset="0"/>
          </a:endParaRPr>
        </a:p>
      </dgm:t>
    </dgm:pt>
    <dgm:pt modelId="{0D5385D6-E90E-423D-8D62-AE2E46FF7D40}" type="parTrans" cxnId="{B61AD9DA-4CC7-4A0E-AB92-D4E3310DC899}">
      <dgm:prSet/>
      <dgm:spPr/>
      <dgm:t>
        <a:bodyPr/>
        <a:lstStyle/>
        <a:p>
          <a:endParaRPr lang="en-US"/>
        </a:p>
      </dgm:t>
    </dgm:pt>
    <dgm:pt modelId="{B0B94493-617F-429C-83B0-9F010CC1CAE4}" type="sibTrans" cxnId="{B61AD9DA-4CC7-4A0E-AB92-D4E3310DC899}">
      <dgm:prSet/>
      <dgm:spPr/>
      <dgm:t>
        <a:bodyPr/>
        <a:lstStyle/>
        <a:p>
          <a:endParaRPr lang="en-US"/>
        </a:p>
      </dgm:t>
    </dgm:pt>
    <dgm:pt modelId="{9B75F28B-FF36-4E2F-B12A-F8CE59DA69ED}" type="pres">
      <dgm:prSet presAssocID="{5F75833C-F4D7-4F2A-B4E2-FE96886CA8A3}" presName="Name0" presStyleCnt="0">
        <dgm:presLayoutVars>
          <dgm:chMax val="1"/>
          <dgm:chPref val="1"/>
          <dgm:dir/>
          <dgm:animOne val="branch"/>
          <dgm:animLvl val="lvl"/>
        </dgm:presLayoutVars>
      </dgm:prSet>
      <dgm:spPr/>
      <dgm:t>
        <a:bodyPr/>
        <a:lstStyle/>
        <a:p>
          <a:endParaRPr lang="en-US"/>
        </a:p>
      </dgm:t>
    </dgm:pt>
    <dgm:pt modelId="{854520A3-5FE0-43EE-A3A2-5FBEBABF5CC1}" type="pres">
      <dgm:prSet presAssocID="{69E87CB9-9077-405D-BBE4-42CBCB8CAE44}" presName="Parent" presStyleLbl="node0" presStyleIdx="0" presStyleCnt="1" custScaleX="110582" custScaleY="109041">
        <dgm:presLayoutVars>
          <dgm:chMax val="6"/>
          <dgm:chPref val="6"/>
        </dgm:presLayoutVars>
      </dgm:prSet>
      <dgm:spPr/>
      <dgm:t>
        <a:bodyPr/>
        <a:lstStyle/>
        <a:p>
          <a:endParaRPr lang="en-US"/>
        </a:p>
      </dgm:t>
    </dgm:pt>
    <dgm:pt modelId="{EDEA149F-5717-48FD-9890-89F7CB0A4A1E}" type="pres">
      <dgm:prSet presAssocID="{AA4524AE-C05A-49E5-A2A0-E1F73F95423D}" presName="Accent1" presStyleCnt="0"/>
      <dgm:spPr/>
    </dgm:pt>
    <dgm:pt modelId="{CEA73A71-C892-4B37-80C4-22644C24B919}" type="pres">
      <dgm:prSet presAssocID="{AA4524AE-C05A-49E5-A2A0-E1F73F95423D}" presName="Accent" presStyleLbl="bgShp" presStyleIdx="0" presStyleCnt="6"/>
      <dgm:spPr/>
    </dgm:pt>
    <dgm:pt modelId="{C9426266-C076-406C-B847-CBA29108DF00}" type="pres">
      <dgm:prSet presAssocID="{AA4524AE-C05A-49E5-A2A0-E1F73F95423D}" presName="Child1" presStyleLbl="node1" presStyleIdx="0" presStyleCnt="6">
        <dgm:presLayoutVars>
          <dgm:chMax val="0"/>
          <dgm:chPref val="0"/>
          <dgm:bulletEnabled val="1"/>
        </dgm:presLayoutVars>
      </dgm:prSet>
      <dgm:spPr/>
      <dgm:t>
        <a:bodyPr/>
        <a:lstStyle/>
        <a:p>
          <a:endParaRPr lang="en-US"/>
        </a:p>
      </dgm:t>
    </dgm:pt>
    <dgm:pt modelId="{0FBF11A9-ED41-4C4F-8641-4EE52622BC2D}" type="pres">
      <dgm:prSet presAssocID="{D485B9EE-5C08-4675-9E34-59056888A2D0}" presName="Accent2" presStyleCnt="0"/>
      <dgm:spPr/>
    </dgm:pt>
    <dgm:pt modelId="{D3FBCBF3-50C3-48C5-8103-8463F4D6AEFB}" type="pres">
      <dgm:prSet presAssocID="{D485B9EE-5C08-4675-9E34-59056888A2D0}" presName="Accent" presStyleLbl="bgShp" presStyleIdx="1" presStyleCnt="6"/>
      <dgm:spPr>
        <a:solidFill>
          <a:schemeClr val="bg1"/>
        </a:solidFill>
      </dgm:spPr>
    </dgm:pt>
    <dgm:pt modelId="{329893AD-5D79-4E26-BA85-B1BC7D376B21}" type="pres">
      <dgm:prSet presAssocID="{D485B9EE-5C08-4675-9E34-59056888A2D0}" presName="Child2" presStyleLbl="node1" presStyleIdx="1" presStyleCnt="6">
        <dgm:presLayoutVars>
          <dgm:chMax val="0"/>
          <dgm:chPref val="0"/>
          <dgm:bulletEnabled val="1"/>
        </dgm:presLayoutVars>
      </dgm:prSet>
      <dgm:spPr/>
      <dgm:t>
        <a:bodyPr/>
        <a:lstStyle/>
        <a:p>
          <a:endParaRPr lang="en-US"/>
        </a:p>
      </dgm:t>
    </dgm:pt>
    <dgm:pt modelId="{D74E61C2-005F-4749-8A6E-D593BD33DEA0}" type="pres">
      <dgm:prSet presAssocID="{7DC818D9-00F5-4AC0-9A58-AEA25BBD77C3}" presName="Accent3" presStyleCnt="0"/>
      <dgm:spPr/>
    </dgm:pt>
    <dgm:pt modelId="{1D1C6F74-DF9A-42B6-9555-C0EB0F026BFF}" type="pres">
      <dgm:prSet presAssocID="{7DC818D9-00F5-4AC0-9A58-AEA25BBD77C3}" presName="Accent" presStyleLbl="bgShp" presStyleIdx="2" presStyleCnt="6"/>
      <dgm:spPr>
        <a:solidFill>
          <a:schemeClr val="bg1"/>
        </a:solidFill>
      </dgm:spPr>
    </dgm:pt>
    <dgm:pt modelId="{662EB767-76CC-4138-B2F3-E5D8391B0F67}" type="pres">
      <dgm:prSet presAssocID="{7DC818D9-00F5-4AC0-9A58-AEA25BBD77C3}" presName="Child3" presStyleLbl="node1" presStyleIdx="2" presStyleCnt="6">
        <dgm:presLayoutVars>
          <dgm:chMax val="0"/>
          <dgm:chPref val="0"/>
          <dgm:bulletEnabled val="1"/>
        </dgm:presLayoutVars>
      </dgm:prSet>
      <dgm:spPr/>
      <dgm:t>
        <a:bodyPr/>
        <a:lstStyle/>
        <a:p>
          <a:endParaRPr lang="en-US"/>
        </a:p>
      </dgm:t>
    </dgm:pt>
    <dgm:pt modelId="{F835CE23-A3CC-4C47-AE5B-E6743F921713}" type="pres">
      <dgm:prSet presAssocID="{E091D7EA-77A7-44E0-9119-AE86BC491F11}" presName="Accent4" presStyleCnt="0"/>
      <dgm:spPr/>
    </dgm:pt>
    <dgm:pt modelId="{7CBE2E8A-D7CB-481F-9A8D-D7166409734D}" type="pres">
      <dgm:prSet presAssocID="{E091D7EA-77A7-44E0-9119-AE86BC491F11}" presName="Accent" presStyleLbl="bgShp" presStyleIdx="3" presStyleCnt="6"/>
      <dgm:spPr>
        <a:solidFill>
          <a:schemeClr val="bg1"/>
        </a:solidFill>
      </dgm:spPr>
    </dgm:pt>
    <dgm:pt modelId="{EDD8712E-9903-4A89-B41E-ED76DABF76DE}" type="pres">
      <dgm:prSet presAssocID="{E091D7EA-77A7-44E0-9119-AE86BC491F11}" presName="Child4" presStyleLbl="node1" presStyleIdx="3" presStyleCnt="6">
        <dgm:presLayoutVars>
          <dgm:chMax val="0"/>
          <dgm:chPref val="0"/>
          <dgm:bulletEnabled val="1"/>
        </dgm:presLayoutVars>
      </dgm:prSet>
      <dgm:spPr/>
      <dgm:t>
        <a:bodyPr/>
        <a:lstStyle/>
        <a:p>
          <a:endParaRPr lang="en-US"/>
        </a:p>
      </dgm:t>
    </dgm:pt>
    <dgm:pt modelId="{F37C0253-84E3-4496-994F-3A58C761C1DE}" type="pres">
      <dgm:prSet presAssocID="{C7CC4694-72B8-4CE5-85B6-14B48227CA96}" presName="Accent5" presStyleCnt="0"/>
      <dgm:spPr/>
    </dgm:pt>
    <dgm:pt modelId="{10E0F778-306C-46DA-B454-4B927C4E1251}" type="pres">
      <dgm:prSet presAssocID="{C7CC4694-72B8-4CE5-85B6-14B48227CA96}" presName="Accent" presStyleLbl="bgShp" presStyleIdx="4" presStyleCnt="6"/>
      <dgm:spPr>
        <a:solidFill>
          <a:schemeClr val="bg1"/>
        </a:solidFill>
      </dgm:spPr>
    </dgm:pt>
    <dgm:pt modelId="{77E17FA4-121C-423A-8BDE-414E8301B7A0}" type="pres">
      <dgm:prSet presAssocID="{C7CC4694-72B8-4CE5-85B6-14B48227CA96}" presName="Child5" presStyleLbl="node1" presStyleIdx="4" presStyleCnt="6">
        <dgm:presLayoutVars>
          <dgm:chMax val="0"/>
          <dgm:chPref val="0"/>
          <dgm:bulletEnabled val="1"/>
        </dgm:presLayoutVars>
      </dgm:prSet>
      <dgm:spPr/>
      <dgm:t>
        <a:bodyPr/>
        <a:lstStyle/>
        <a:p>
          <a:endParaRPr lang="en-US"/>
        </a:p>
      </dgm:t>
    </dgm:pt>
    <dgm:pt modelId="{E192C082-D146-42FC-93E8-25A8F963AD52}" type="pres">
      <dgm:prSet presAssocID="{8746AE81-09A9-49BD-A658-9988EC15DBDF}" presName="Accent6" presStyleCnt="0"/>
      <dgm:spPr/>
    </dgm:pt>
    <dgm:pt modelId="{EE8F8D26-AC04-466D-AA00-7AE099D1D30A}" type="pres">
      <dgm:prSet presAssocID="{8746AE81-09A9-49BD-A658-9988EC15DBDF}" presName="Accent" presStyleLbl="bgShp" presStyleIdx="5" presStyleCnt="6"/>
      <dgm:spPr>
        <a:solidFill>
          <a:schemeClr val="bg1"/>
        </a:solidFill>
      </dgm:spPr>
    </dgm:pt>
    <dgm:pt modelId="{13F52397-AD91-43D7-9949-2ECA95A22EFE}" type="pres">
      <dgm:prSet presAssocID="{8746AE81-09A9-49BD-A658-9988EC15DBDF}" presName="Child6" presStyleLbl="node1" presStyleIdx="5" presStyleCnt="6">
        <dgm:presLayoutVars>
          <dgm:chMax val="0"/>
          <dgm:chPref val="0"/>
          <dgm:bulletEnabled val="1"/>
        </dgm:presLayoutVars>
      </dgm:prSet>
      <dgm:spPr/>
      <dgm:t>
        <a:bodyPr/>
        <a:lstStyle/>
        <a:p>
          <a:endParaRPr lang="en-US"/>
        </a:p>
      </dgm:t>
    </dgm:pt>
  </dgm:ptLst>
  <dgm:cxnLst>
    <dgm:cxn modelId="{D73D6AE0-029F-49EC-A396-847C7CC2DCB9}" type="presOf" srcId="{D485B9EE-5C08-4675-9E34-59056888A2D0}" destId="{329893AD-5D79-4E26-BA85-B1BC7D376B21}" srcOrd="0" destOrd="0" presId="urn:microsoft.com/office/officeart/2011/layout/HexagonRadial"/>
    <dgm:cxn modelId="{C250830D-7775-4F85-BCA5-A44AB4FF3511}" type="presOf" srcId="{C7CC4694-72B8-4CE5-85B6-14B48227CA96}" destId="{77E17FA4-121C-423A-8BDE-414E8301B7A0}" srcOrd="0" destOrd="0" presId="urn:microsoft.com/office/officeart/2011/layout/HexagonRadial"/>
    <dgm:cxn modelId="{20AD7FEC-17CD-4880-87A8-FAD5BD766433}" type="presOf" srcId="{69E87CB9-9077-405D-BBE4-42CBCB8CAE44}" destId="{854520A3-5FE0-43EE-A3A2-5FBEBABF5CC1}" srcOrd="0" destOrd="0" presId="urn:microsoft.com/office/officeart/2011/layout/HexagonRadial"/>
    <dgm:cxn modelId="{0D278E39-F02F-461D-A9B9-E74817DC9A9A}" srcId="{69E87CB9-9077-405D-BBE4-42CBCB8CAE44}" destId="{7DC818D9-00F5-4AC0-9A58-AEA25BBD77C3}" srcOrd="2" destOrd="0" parTransId="{40AB3F38-1AE7-4CE4-A512-ED2A2267B303}" sibTransId="{3680C382-3DA0-4FCA-9289-8604F4B9047A}"/>
    <dgm:cxn modelId="{64C1B3A1-E8A7-4899-A62A-6DFB5289B7AF}" type="presOf" srcId="{E091D7EA-77A7-44E0-9119-AE86BC491F11}" destId="{EDD8712E-9903-4A89-B41E-ED76DABF76DE}" srcOrd="0" destOrd="0" presId="urn:microsoft.com/office/officeart/2011/layout/HexagonRadial"/>
    <dgm:cxn modelId="{04FE6C2A-8D28-4E83-AFD9-229CA94DF1E9}" srcId="{69E87CB9-9077-405D-BBE4-42CBCB8CAE44}" destId="{C7CC4694-72B8-4CE5-85B6-14B48227CA96}" srcOrd="4" destOrd="0" parTransId="{C001EAC8-4AC7-4181-933D-DDF066A9E277}" sibTransId="{2935188A-3617-46E0-8960-472EA8B59B0C}"/>
    <dgm:cxn modelId="{71B7F34E-F1D3-442D-AA5F-F00272D8D774}" srcId="{69E87CB9-9077-405D-BBE4-42CBCB8CAE44}" destId="{D485B9EE-5C08-4675-9E34-59056888A2D0}" srcOrd="1" destOrd="0" parTransId="{DC40BF70-6731-44C4-9E8E-3827E955B105}" sibTransId="{1D958DD1-3F08-4599-AFDC-0F5975CB0B82}"/>
    <dgm:cxn modelId="{24AF783D-DA21-49EA-B5CD-2F0E92027639}" srcId="{69E87CB9-9077-405D-BBE4-42CBCB8CAE44}" destId="{AA4524AE-C05A-49E5-A2A0-E1F73F95423D}" srcOrd="0" destOrd="0" parTransId="{29BDF49B-7BE4-445F-8388-315D3F03400C}" sibTransId="{829F5B9B-D254-462E-83B5-1F0CECF56D8C}"/>
    <dgm:cxn modelId="{D40FC3EE-6C21-4529-8A28-D60AE238226B}" type="presOf" srcId="{8746AE81-09A9-49BD-A658-9988EC15DBDF}" destId="{13F52397-AD91-43D7-9949-2ECA95A22EFE}" srcOrd="0" destOrd="0" presId="urn:microsoft.com/office/officeart/2011/layout/HexagonRadial"/>
    <dgm:cxn modelId="{B61AD9DA-4CC7-4A0E-AB92-D4E3310DC899}" srcId="{69E87CB9-9077-405D-BBE4-42CBCB8CAE44}" destId="{8746AE81-09A9-49BD-A658-9988EC15DBDF}" srcOrd="5" destOrd="0" parTransId="{0D5385D6-E90E-423D-8D62-AE2E46FF7D40}" sibTransId="{B0B94493-617F-429C-83B0-9F010CC1CAE4}"/>
    <dgm:cxn modelId="{2541D0D3-673A-435A-861F-9A23D5A360A0}" srcId="{69E87CB9-9077-405D-BBE4-42CBCB8CAE44}" destId="{E091D7EA-77A7-44E0-9119-AE86BC491F11}" srcOrd="3" destOrd="0" parTransId="{694CC4CA-1D9F-4296-8B66-5FE11788D9B3}" sibTransId="{7CB1BC66-9912-496F-AD5B-84E6DEC7BF13}"/>
    <dgm:cxn modelId="{3C886393-A452-4C97-9818-2E6DD46EEC67}" type="presOf" srcId="{AA4524AE-C05A-49E5-A2A0-E1F73F95423D}" destId="{C9426266-C076-406C-B847-CBA29108DF00}" srcOrd="0" destOrd="0" presId="urn:microsoft.com/office/officeart/2011/layout/HexagonRadial"/>
    <dgm:cxn modelId="{8567A18F-0052-44BA-AB4A-2D3D48DBD5B1}" type="presOf" srcId="{7DC818D9-00F5-4AC0-9A58-AEA25BBD77C3}" destId="{662EB767-76CC-4138-B2F3-E5D8391B0F67}" srcOrd="0" destOrd="0" presId="urn:microsoft.com/office/officeart/2011/layout/HexagonRadial"/>
    <dgm:cxn modelId="{58A16534-24DF-44F9-AA33-8DDC876EB26D}" type="presOf" srcId="{5F75833C-F4D7-4F2A-B4E2-FE96886CA8A3}" destId="{9B75F28B-FF36-4E2F-B12A-F8CE59DA69ED}" srcOrd="0" destOrd="0" presId="urn:microsoft.com/office/officeart/2011/layout/HexagonRadial"/>
    <dgm:cxn modelId="{2FC9C0E4-9B6D-48B0-B046-B32FFD36A73E}" srcId="{5F75833C-F4D7-4F2A-B4E2-FE96886CA8A3}" destId="{69E87CB9-9077-405D-BBE4-42CBCB8CAE44}" srcOrd="0" destOrd="0" parTransId="{44CE14DF-EC9B-4622-A622-47E52FFE4A0A}" sibTransId="{AB2D28DA-8DB2-45FD-B211-979EEDDD71AF}"/>
    <dgm:cxn modelId="{047C23FC-0658-43F0-B388-D9F3740FF0B0}" type="presParOf" srcId="{9B75F28B-FF36-4E2F-B12A-F8CE59DA69ED}" destId="{854520A3-5FE0-43EE-A3A2-5FBEBABF5CC1}" srcOrd="0" destOrd="0" presId="urn:microsoft.com/office/officeart/2011/layout/HexagonRadial"/>
    <dgm:cxn modelId="{AE65D6EC-D2E0-445F-BA4C-5E86148EE7CF}" type="presParOf" srcId="{9B75F28B-FF36-4E2F-B12A-F8CE59DA69ED}" destId="{EDEA149F-5717-48FD-9890-89F7CB0A4A1E}" srcOrd="1" destOrd="0" presId="urn:microsoft.com/office/officeart/2011/layout/HexagonRadial"/>
    <dgm:cxn modelId="{A0E2434F-47B6-447C-A04A-E3B4EFA632F0}" type="presParOf" srcId="{EDEA149F-5717-48FD-9890-89F7CB0A4A1E}" destId="{CEA73A71-C892-4B37-80C4-22644C24B919}" srcOrd="0" destOrd="0" presId="urn:microsoft.com/office/officeart/2011/layout/HexagonRadial"/>
    <dgm:cxn modelId="{B926C9F5-F903-46F9-9C8B-6DC84A7AA631}" type="presParOf" srcId="{9B75F28B-FF36-4E2F-B12A-F8CE59DA69ED}" destId="{C9426266-C076-406C-B847-CBA29108DF00}" srcOrd="2" destOrd="0" presId="urn:microsoft.com/office/officeart/2011/layout/HexagonRadial"/>
    <dgm:cxn modelId="{047A9331-0557-4C17-BC63-D0BDC60F9BC5}" type="presParOf" srcId="{9B75F28B-FF36-4E2F-B12A-F8CE59DA69ED}" destId="{0FBF11A9-ED41-4C4F-8641-4EE52622BC2D}" srcOrd="3" destOrd="0" presId="urn:microsoft.com/office/officeart/2011/layout/HexagonRadial"/>
    <dgm:cxn modelId="{A3444852-E5B7-48C9-9174-924E0195E3C7}" type="presParOf" srcId="{0FBF11A9-ED41-4C4F-8641-4EE52622BC2D}" destId="{D3FBCBF3-50C3-48C5-8103-8463F4D6AEFB}" srcOrd="0" destOrd="0" presId="urn:microsoft.com/office/officeart/2011/layout/HexagonRadial"/>
    <dgm:cxn modelId="{DB77A64D-379A-45D3-98F9-E5524565890F}" type="presParOf" srcId="{9B75F28B-FF36-4E2F-B12A-F8CE59DA69ED}" destId="{329893AD-5D79-4E26-BA85-B1BC7D376B21}" srcOrd="4" destOrd="0" presId="urn:microsoft.com/office/officeart/2011/layout/HexagonRadial"/>
    <dgm:cxn modelId="{B56353A0-5AAB-4DF9-B48F-C335F680C47C}" type="presParOf" srcId="{9B75F28B-FF36-4E2F-B12A-F8CE59DA69ED}" destId="{D74E61C2-005F-4749-8A6E-D593BD33DEA0}" srcOrd="5" destOrd="0" presId="urn:microsoft.com/office/officeart/2011/layout/HexagonRadial"/>
    <dgm:cxn modelId="{836BBF1D-729D-4C8F-A7FD-4ADD5FAB6C4F}" type="presParOf" srcId="{D74E61C2-005F-4749-8A6E-D593BD33DEA0}" destId="{1D1C6F74-DF9A-42B6-9555-C0EB0F026BFF}" srcOrd="0" destOrd="0" presId="urn:microsoft.com/office/officeart/2011/layout/HexagonRadial"/>
    <dgm:cxn modelId="{2F985EAE-5D1A-41E9-BA46-835C2DF6E4A5}" type="presParOf" srcId="{9B75F28B-FF36-4E2F-B12A-F8CE59DA69ED}" destId="{662EB767-76CC-4138-B2F3-E5D8391B0F67}" srcOrd="6" destOrd="0" presId="urn:microsoft.com/office/officeart/2011/layout/HexagonRadial"/>
    <dgm:cxn modelId="{CFE6A9A8-AAC6-4CB5-955B-F2823D8BEA27}" type="presParOf" srcId="{9B75F28B-FF36-4E2F-B12A-F8CE59DA69ED}" destId="{F835CE23-A3CC-4C47-AE5B-E6743F921713}" srcOrd="7" destOrd="0" presId="urn:microsoft.com/office/officeart/2011/layout/HexagonRadial"/>
    <dgm:cxn modelId="{F0F878FA-E5AF-4810-9AB9-0339FF8DF400}" type="presParOf" srcId="{F835CE23-A3CC-4C47-AE5B-E6743F921713}" destId="{7CBE2E8A-D7CB-481F-9A8D-D7166409734D}" srcOrd="0" destOrd="0" presId="urn:microsoft.com/office/officeart/2011/layout/HexagonRadial"/>
    <dgm:cxn modelId="{938BB920-1E0D-40C2-910D-F4029E6FCBDE}" type="presParOf" srcId="{9B75F28B-FF36-4E2F-B12A-F8CE59DA69ED}" destId="{EDD8712E-9903-4A89-B41E-ED76DABF76DE}" srcOrd="8" destOrd="0" presId="urn:microsoft.com/office/officeart/2011/layout/HexagonRadial"/>
    <dgm:cxn modelId="{D64FC14E-4F8B-422A-A608-CD14FB091439}" type="presParOf" srcId="{9B75F28B-FF36-4E2F-B12A-F8CE59DA69ED}" destId="{F37C0253-84E3-4496-994F-3A58C761C1DE}" srcOrd="9" destOrd="0" presId="urn:microsoft.com/office/officeart/2011/layout/HexagonRadial"/>
    <dgm:cxn modelId="{7DE944F7-E6B6-4A21-BF81-F87A1CA7AD62}" type="presParOf" srcId="{F37C0253-84E3-4496-994F-3A58C761C1DE}" destId="{10E0F778-306C-46DA-B454-4B927C4E1251}" srcOrd="0" destOrd="0" presId="urn:microsoft.com/office/officeart/2011/layout/HexagonRadial"/>
    <dgm:cxn modelId="{DDA04311-6C40-4A14-ACF8-82BBDC9C2F06}" type="presParOf" srcId="{9B75F28B-FF36-4E2F-B12A-F8CE59DA69ED}" destId="{77E17FA4-121C-423A-8BDE-414E8301B7A0}" srcOrd="10" destOrd="0" presId="urn:microsoft.com/office/officeart/2011/layout/HexagonRadial"/>
    <dgm:cxn modelId="{8C02EAB0-F9D7-441D-B441-714EAB7F24ED}" type="presParOf" srcId="{9B75F28B-FF36-4E2F-B12A-F8CE59DA69ED}" destId="{E192C082-D146-42FC-93E8-25A8F963AD52}" srcOrd="11" destOrd="0" presId="urn:microsoft.com/office/officeart/2011/layout/HexagonRadial"/>
    <dgm:cxn modelId="{82224AFF-5931-4829-AEB7-CA4CB5B5A9FD}" type="presParOf" srcId="{E192C082-D146-42FC-93E8-25A8F963AD52}" destId="{EE8F8D26-AC04-466D-AA00-7AE099D1D30A}" srcOrd="0" destOrd="0" presId="urn:microsoft.com/office/officeart/2011/layout/HexagonRadial"/>
    <dgm:cxn modelId="{26F8E712-D788-45D1-9371-BF924CD585F6}" type="presParOf" srcId="{9B75F28B-FF36-4E2F-B12A-F8CE59DA69ED}" destId="{13F52397-AD91-43D7-9949-2ECA95A22EFE}"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85352C-7A13-AC4C-9461-D6B27657BE4D}">
      <dsp:nvSpPr>
        <dsp:cNvPr id="0" name=""/>
        <dsp:cNvSpPr/>
      </dsp:nvSpPr>
      <dsp:spPr>
        <a:xfrm>
          <a:off x="1339422" y="131098"/>
          <a:ext cx="1781540" cy="1781540"/>
        </a:xfrm>
        <a:prstGeom prst="ellipse">
          <a:avLst/>
        </a:prstGeom>
        <a:gradFill flip="none" rotWithShape="1">
          <a:gsLst>
            <a:gs pos="68000">
              <a:srgbClr val="FF6600"/>
            </a:gs>
            <a:gs pos="0">
              <a:srgbClr val="FF6600">
                <a:alpha val="29000"/>
              </a:srgbClr>
            </a:gs>
            <a:gs pos="97000">
              <a:srgbClr val="FF6600"/>
            </a:gs>
          </a:gsLst>
          <a:path path="circle">
            <a:fillToRect l="50000" t="50000" r="50000" b="50000"/>
          </a:path>
          <a:tileRect/>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a:p>
      </dsp:txBody>
      <dsp:txXfrm>
        <a:off x="1339422" y="131098"/>
        <a:ext cx="1781540" cy="1781540"/>
      </dsp:txXfrm>
    </dsp:sp>
    <dsp:sp modelId="{523691EE-4AA0-724D-8CA4-CA0C71D28AE9}">
      <dsp:nvSpPr>
        <dsp:cNvPr id="0" name=""/>
        <dsp:cNvSpPr/>
      </dsp:nvSpPr>
      <dsp:spPr>
        <a:xfrm rot="3600000">
          <a:off x="3540660" y="1513208"/>
          <a:ext cx="474561" cy="601270"/>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3600000">
        <a:off x="3540660" y="1513208"/>
        <a:ext cx="474561" cy="601270"/>
      </dsp:txXfrm>
    </dsp:sp>
    <dsp:sp modelId="{F31F66A6-91E0-AC4E-9903-092B96BD1C5F}">
      <dsp:nvSpPr>
        <dsp:cNvPr id="0" name=""/>
        <dsp:cNvSpPr/>
      </dsp:nvSpPr>
      <dsp:spPr>
        <a:xfrm>
          <a:off x="2677892" y="2449396"/>
          <a:ext cx="1781540" cy="1781540"/>
        </a:xfrm>
        <a:prstGeom prst="ellipse">
          <a:avLst/>
        </a:prstGeom>
        <a:gradFill flip="none" rotWithShape="1">
          <a:gsLst>
            <a:gs pos="0">
              <a:schemeClr val="bg1">
                <a:lumMod val="65000"/>
              </a:schemeClr>
            </a:gs>
            <a:gs pos="85000">
              <a:schemeClr val="tx1">
                <a:lumMod val="65000"/>
                <a:lumOff val="35000"/>
              </a:schemeClr>
            </a:gs>
          </a:gsLst>
          <a:path path="circle">
            <a:fillToRect l="50000" t="50000" r="50000" b="50000"/>
          </a:path>
          <a:tileRect/>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andara" panose="020E0502030303020204" pitchFamily="34" charset="0"/>
            </a:rPr>
            <a:t>Fiduciary Thought</a:t>
          </a:r>
          <a:endParaRPr lang="en-US" sz="2400" b="1" kern="1200" dirty="0">
            <a:latin typeface="Candara" panose="020E0502030303020204" pitchFamily="34" charset="0"/>
          </a:endParaRPr>
        </a:p>
      </dsp:txBody>
      <dsp:txXfrm>
        <a:off x="2677892" y="2449396"/>
        <a:ext cx="1781540" cy="1781540"/>
      </dsp:txXfrm>
    </dsp:sp>
    <dsp:sp modelId="{0F75F618-46CD-8D42-9102-D2D41F0E9106}">
      <dsp:nvSpPr>
        <dsp:cNvPr id="0" name=""/>
        <dsp:cNvSpPr/>
      </dsp:nvSpPr>
      <dsp:spPr>
        <a:xfrm rot="10800000">
          <a:off x="2006343" y="3039532"/>
          <a:ext cx="474561" cy="601270"/>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2006343" y="3039532"/>
        <a:ext cx="474561" cy="601270"/>
      </dsp:txXfrm>
    </dsp:sp>
    <dsp:sp modelId="{73B08F66-F0A4-B14E-9E60-C3FAD8857A1C}">
      <dsp:nvSpPr>
        <dsp:cNvPr id="0" name=""/>
        <dsp:cNvSpPr/>
      </dsp:nvSpPr>
      <dsp:spPr>
        <a:xfrm>
          <a:off x="952" y="2449396"/>
          <a:ext cx="1781540" cy="1781540"/>
        </a:xfrm>
        <a:prstGeom prst="ellipse">
          <a:avLst/>
        </a:prstGeom>
        <a:gradFill flip="none" rotWithShape="1">
          <a:gsLst>
            <a:gs pos="88000">
              <a:srgbClr val="000090"/>
            </a:gs>
            <a:gs pos="0">
              <a:srgbClr val="000090">
                <a:alpha val="52000"/>
              </a:srgbClr>
            </a:gs>
            <a:gs pos="31000">
              <a:srgbClr val="000090">
                <a:alpha val="61000"/>
              </a:srgbClr>
            </a:gs>
          </a:gsLst>
          <a:path path="circle">
            <a:fillToRect l="50000" t="50000" r="50000" b="50000"/>
          </a:path>
          <a:tileRect/>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andara" panose="020E0502030303020204" pitchFamily="34" charset="0"/>
            </a:rPr>
            <a:t>Strategic Thought</a:t>
          </a:r>
          <a:endParaRPr lang="en-US" sz="2400" b="1" kern="1200" dirty="0">
            <a:latin typeface="Candara" panose="020E0502030303020204" pitchFamily="34" charset="0"/>
          </a:endParaRPr>
        </a:p>
      </dsp:txBody>
      <dsp:txXfrm>
        <a:off x="952" y="2449396"/>
        <a:ext cx="1781540" cy="1781540"/>
      </dsp:txXfrm>
    </dsp:sp>
    <dsp:sp modelId="{2C7846A7-A8BA-3D43-977A-4DC787C392B4}">
      <dsp:nvSpPr>
        <dsp:cNvPr id="0" name=""/>
        <dsp:cNvSpPr/>
      </dsp:nvSpPr>
      <dsp:spPr>
        <a:xfrm rot="18000000">
          <a:off x="1127352" y="2049553"/>
          <a:ext cx="640691" cy="260975"/>
        </a:xfrm>
        <a:prstGeom prst="leftRightArrow">
          <a:avLst/>
        </a:prstGeom>
        <a:solidFill>
          <a:srgbClr val="7F7F7F"/>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18000000">
        <a:off x="1127352" y="2049553"/>
        <a:ext cx="640691" cy="2609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4520A3-5FE0-43EE-A3A2-5FBEBABF5CC1}">
      <dsp:nvSpPr>
        <dsp:cNvPr id="0" name=""/>
        <dsp:cNvSpPr/>
      </dsp:nvSpPr>
      <dsp:spPr>
        <a:xfrm>
          <a:off x="3149586" y="1624646"/>
          <a:ext cx="2402948" cy="2049680"/>
        </a:xfrm>
        <a:prstGeom prst="hexagon">
          <a:avLst>
            <a:gd name="adj" fmla="val 28570"/>
            <a:gd name="vf" fmla="val 115470"/>
          </a:avLst>
        </a:prstGeom>
        <a:solidFill>
          <a:srgbClr val="00009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b="1" kern="1200" dirty="0" smtClean="0">
              <a:latin typeface="Candara" panose="020E0502030303020204" pitchFamily="34" charset="0"/>
            </a:rPr>
            <a:t>Governance </a:t>
          </a:r>
        </a:p>
        <a:p>
          <a:pPr lvl="0" algn="ctr" defTabSz="977900">
            <a:lnSpc>
              <a:spcPct val="90000"/>
            </a:lnSpc>
            <a:spcBef>
              <a:spcPct val="0"/>
            </a:spcBef>
            <a:spcAft>
              <a:spcPts val="0"/>
            </a:spcAft>
          </a:pPr>
          <a:r>
            <a:rPr lang="en-US" sz="2300" b="1" kern="1200" dirty="0" smtClean="0">
              <a:latin typeface="Candara" panose="020E0502030303020204" pitchFamily="34" charset="0"/>
            </a:rPr>
            <a:t>&amp; </a:t>
          </a:r>
        </a:p>
        <a:p>
          <a:pPr lvl="0" algn="ctr" defTabSz="977900">
            <a:lnSpc>
              <a:spcPct val="90000"/>
            </a:lnSpc>
            <a:spcBef>
              <a:spcPct val="0"/>
            </a:spcBef>
            <a:spcAft>
              <a:spcPts val="0"/>
            </a:spcAft>
          </a:pPr>
          <a:r>
            <a:rPr lang="en-US" sz="2300" b="1" kern="1200" dirty="0" smtClean="0">
              <a:latin typeface="Candara" panose="020E0502030303020204" pitchFamily="34" charset="0"/>
            </a:rPr>
            <a:t>Leadership</a:t>
          </a:r>
          <a:endParaRPr lang="en-US" sz="2300" b="1" kern="1200" dirty="0">
            <a:latin typeface="Candara" panose="020E0502030303020204" pitchFamily="34" charset="0"/>
          </a:endParaRPr>
        </a:p>
      </dsp:txBody>
      <dsp:txXfrm>
        <a:off x="3149586" y="1624646"/>
        <a:ext cx="2402948" cy="2049680"/>
      </dsp:txXfrm>
    </dsp:sp>
    <dsp:sp modelId="{D3FBCBF3-50C3-48C5-8103-8463F4D6AEFB}">
      <dsp:nvSpPr>
        <dsp:cNvPr id="0" name=""/>
        <dsp:cNvSpPr/>
      </dsp:nvSpPr>
      <dsp:spPr>
        <a:xfrm>
          <a:off x="4625276" y="810294"/>
          <a:ext cx="819866" cy="70642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C9426266-C076-406C-B847-CBA29108DF00}">
      <dsp:nvSpPr>
        <dsp:cNvPr id="0" name=""/>
        <dsp:cNvSpPr/>
      </dsp:nvSpPr>
      <dsp:spPr>
        <a:xfrm>
          <a:off x="3464724" y="0"/>
          <a:ext cx="1780759" cy="1540565"/>
        </a:xfrm>
        <a:prstGeom prst="hexagon">
          <a:avLst>
            <a:gd name="adj" fmla="val 28570"/>
            <a:gd name="vf" fmla="val 115470"/>
          </a:avLst>
        </a:prstGeom>
        <a:solidFill>
          <a:srgbClr val="EB411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ndara" panose="020E0502030303020204" pitchFamily="34" charset="0"/>
            </a:rPr>
            <a:t>CEO Support &amp;    Oversight</a:t>
          </a:r>
          <a:endParaRPr lang="en-US" sz="1600" b="1" kern="1200" dirty="0">
            <a:latin typeface="Candara" panose="020E0502030303020204" pitchFamily="34" charset="0"/>
          </a:endParaRPr>
        </a:p>
      </dsp:txBody>
      <dsp:txXfrm>
        <a:off x="3464724" y="0"/>
        <a:ext cx="1780759" cy="1540565"/>
      </dsp:txXfrm>
    </dsp:sp>
    <dsp:sp modelId="{1D1C6F74-DF9A-42B6-9555-C0EB0F026BFF}">
      <dsp:nvSpPr>
        <dsp:cNvPr id="0" name=""/>
        <dsp:cNvSpPr/>
      </dsp:nvSpPr>
      <dsp:spPr>
        <a:xfrm>
          <a:off x="5582124" y="2130930"/>
          <a:ext cx="819866" cy="70642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329893AD-5D79-4E26-BA85-B1BC7D376B21}">
      <dsp:nvSpPr>
        <dsp:cNvPr id="0" name=""/>
        <dsp:cNvSpPr/>
      </dsp:nvSpPr>
      <dsp:spPr>
        <a:xfrm>
          <a:off x="5097887" y="947551"/>
          <a:ext cx="1780759" cy="1540565"/>
        </a:xfrm>
        <a:prstGeom prst="hexagon">
          <a:avLst>
            <a:gd name="adj" fmla="val 28570"/>
            <a:gd name="vf" fmla="val 115470"/>
          </a:avLst>
        </a:prstGeom>
        <a:solidFill>
          <a:srgbClr val="EB411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ndara" panose="020E0502030303020204" pitchFamily="34" charset="0"/>
            </a:rPr>
            <a:t>Performance &amp;          Results</a:t>
          </a:r>
          <a:endParaRPr lang="en-US" sz="1600" b="1" kern="1200" dirty="0">
            <a:latin typeface="Candara" panose="020E0502030303020204" pitchFamily="34" charset="0"/>
          </a:endParaRPr>
        </a:p>
      </dsp:txBody>
      <dsp:txXfrm>
        <a:off x="5097887" y="947551"/>
        <a:ext cx="1780759" cy="1540565"/>
      </dsp:txXfrm>
    </dsp:sp>
    <dsp:sp modelId="{7CBE2E8A-D7CB-481F-9A8D-D7166409734D}">
      <dsp:nvSpPr>
        <dsp:cNvPr id="0" name=""/>
        <dsp:cNvSpPr/>
      </dsp:nvSpPr>
      <dsp:spPr>
        <a:xfrm>
          <a:off x="4917436" y="3621681"/>
          <a:ext cx="819866" cy="70642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662EB767-76CC-4138-B2F3-E5D8391B0F67}">
      <dsp:nvSpPr>
        <dsp:cNvPr id="0" name=""/>
        <dsp:cNvSpPr/>
      </dsp:nvSpPr>
      <dsp:spPr>
        <a:xfrm>
          <a:off x="5097887" y="2810326"/>
          <a:ext cx="1780759" cy="1540565"/>
        </a:xfrm>
        <a:prstGeom prst="hexagon">
          <a:avLst>
            <a:gd name="adj" fmla="val 28570"/>
            <a:gd name="vf" fmla="val 115470"/>
          </a:avLst>
        </a:prstGeom>
        <a:solidFill>
          <a:srgbClr val="EB411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ndara" panose="020E0502030303020204" pitchFamily="34" charset="0"/>
            </a:rPr>
            <a:t>Strategic Thinking, Learning &amp; Planning</a:t>
          </a:r>
          <a:endParaRPr lang="en-US" sz="1600" b="1" kern="1200" dirty="0">
            <a:latin typeface="Candara" panose="020E0502030303020204" pitchFamily="34" charset="0"/>
          </a:endParaRPr>
        </a:p>
      </dsp:txBody>
      <dsp:txXfrm>
        <a:off x="5097887" y="2810326"/>
        <a:ext cx="1780759" cy="1540565"/>
      </dsp:txXfrm>
    </dsp:sp>
    <dsp:sp modelId="{10E0F778-306C-46DA-B454-4B927C4E1251}">
      <dsp:nvSpPr>
        <dsp:cNvPr id="0" name=""/>
        <dsp:cNvSpPr/>
      </dsp:nvSpPr>
      <dsp:spPr>
        <a:xfrm>
          <a:off x="3268603" y="3776426"/>
          <a:ext cx="819866" cy="70642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EDD8712E-9903-4A89-B41E-ED76DABF76DE}">
      <dsp:nvSpPr>
        <dsp:cNvPr id="0" name=""/>
        <dsp:cNvSpPr/>
      </dsp:nvSpPr>
      <dsp:spPr>
        <a:xfrm>
          <a:off x="3464724" y="3758938"/>
          <a:ext cx="1780759" cy="1540565"/>
        </a:xfrm>
        <a:prstGeom prst="hexagon">
          <a:avLst>
            <a:gd name="adj" fmla="val 28570"/>
            <a:gd name="vf" fmla="val 115470"/>
          </a:avLst>
        </a:prstGeom>
        <a:solidFill>
          <a:srgbClr val="EB411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ndara" panose="020E0502030303020204" pitchFamily="34" charset="0"/>
            </a:rPr>
            <a:t>Budget</a:t>
          </a:r>
        </a:p>
        <a:p>
          <a:pPr lvl="0" algn="ctr" defTabSz="711200">
            <a:lnSpc>
              <a:spcPct val="90000"/>
            </a:lnSpc>
            <a:spcBef>
              <a:spcPct val="0"/>
            </a:spcBef>
            <a:spcAft>
              <a:spcPct val="35000"/>
            </a:spcAft>
          </a:pPr>
          <a:r>
            <a:rPr lang="en-US" sz="1600" b="1" kern="1200" dirty="0" smtClean="0">
              <a:latin typeface="Candara" panose="020E0502030303020204" pitchFamily="34" charset="0"/>
            </a:rPr>
            <a:t>&amp;   Resources</a:t>
          </a:r>
          <a:endParaRPr lang="en-US" sz="1600" b="1" kern="1200" dirty="0">
            <a:latin typeface="Candara" panose="020E0502030303020204" pitchFamily="34" charset="0"/>
          </a:endParaRPr>
        </a:p>
      </dsp:txBody>
      <dsp:txXfrm>
        <a:off x="3464724" y="3758938"/>
        <a:ext cx="1780759" cy="1540565"/>
      </dsp:txXfrm>
    </dsp:sp>
    <dsp:sp modelId="{EE8F8D26-AC04-466D-AA00-7AE099D1D30A}">
      <dsp:nvSpPr>
        <dsp:cNvPr id="0" name=""/>
        <dsp:cNvSpPr/>
      </dsp:nvSpPr>
      <dsp:spPr>
        <a:xfrm>
          <a:off x="2296085" y="2456320"/>
          <a:ext cx="819866" cy="706423"/>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77E17FA4-121C-423A-8BDE-414E8301B7A0}">
      <dsp:nvSpPr>
        <dsp:cNvPr id="0" name=""/>
        <dsp:cNvSpPr/>
      </dsp:nvSpPr>
      <dsp:spPr>
        <a:xfrm>
          <a:off x="1823980" y="2811386"/>
          <a:ext cx="1780759" cy="1540565"/>
        </a:xfrm>
        <a:prstGeom prst="hexagon">
          <a:avLst>
            <a:gd name="adj" fmla="val 28570"/>
            <a:gd name="vf" fmla="val 115470"/>
          </a:avLst>
        </a:prstGeom>
        <a:solidFill>
          <a:srgbClr val="EB411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ndara" panose="020E0502030303020204" pitchFamily="34" charset="0"/>
            </a:rPr>
            <a:t>Membership &amp; Outreach</a:t>
          </a:r>
          <a:endParaRPr lang="en-US" sz="1600" b="1" kern="1200" dirty="0">
            <a:latin typeface="Candara" panose="020E0502030303020204" pitchFamily="34" charset="0"/>
          </a:endParaRPr>
        </a:p>
      </dsp:txBody>
      <dsp:txXfrm>
        <a:off x="1823980" y="2811386"/>
        <a:ext cx="1780759" cy="1540565"/>
      </dsp:txXfrm>
    </dsp:sp>
    <dsp:sp modelId="{13F52397-AD91-43D7-9949-2ECA95A22EFE}">
      <dsp:nvSpPr>
        <dsp:cNvPr id="0" name=""/>
        <dsp:cNvSpPr/>
      </dsp:nvSpPr>
      <dsp:spPr>
        <a:xfrm>
          <a:off x="1823980" y="945431"/>
          <a:ext cx="1780759" cy="1540565"/>
        </a:xfrm>
        <a:prstGeom prst="hexagon">
          <a:avLst>
            <a:gd name="adj" fmla="val 28570"/>
            <a:gd name="vf" fmla="val 115470"/>
          </a:avLst>
        </a:prstGeom>
        <a:solidFill>
          <a:srgbClr val="EB411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andara" panose="020E0502030303020204" pitchFamily="34" charset="0"/>
            </a:rPr>
            <a:t>Stewardship Ethics &amp;         Financial Integrity</a:t>
          </a:r>
          <a:endParaRPr lang="en-US" sz="1600" b="1" kern="1200" dirty="0">
            <a:latin typeface="Candara" panose="020E0502030303020204" pitchFamily="34" charset="0"/>
          </a:endParaRPr>
        </a:p>
      </dsp:txBody>
      <dsp:txXfrm>
        <a:off x="1823980" y="945431"/>
        <a:ext cx="1780759" cy="154056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D7C0A-B3F6-A14E-8788-8E9DE770BC84}" type="datetimeFigureOut">
              <a:rPr lang="en-US" smtClean="0"/>
              <a:pPr/>
              <a:t>5/16/2017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5B9DD-12F5-524A-94F6-262CDE83C8E7}" type="slidenum">
              <a:rPr lang="en-US" smtClean="0"/>
              <a:pPr/>
              <a:t>‹#›</a:t>
            </a:fld>
            <a:endParaRPr lang="en-US" dirty="0"/>
          </a:p>
        </p:txBody>
      </p:sp>
    </p:spTree>
    <p:extLst>
      <p:ext uri="{BB962C8B-B14F-4D97-AF65-F5344CB8AC3E}">
        <p14:creationId xmlns:p14="http://schemas.microsoft.com/office/powerpoint/2010/main" xmlns="" val="22114137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a:t>
            </a:fld>
            <a:endParaRPr lang="en-US" dirty="0"/>
          </a:p>
        </p:txBody>
      </p:sp>
    </p:spTree>
    <p:extLst>
      <p:ext uri="{BB962C8B-B14F-4D97-AF65-F5344CB8AC3E}">
        <p14:creationId xmlns:p14="http://schemas.microsoft.com/office/powerpoint/2010/main" xmlns="" val="2059968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BoardSource</a:t>
            </a:r>
            <a:r>
              <a:rPr lang="en-US" baseline="0" dirty="0" smtClean="0"/>
              <a:t> research shows that the average board is currently about 15 members.  With boards of this size, it is really important to pay close attention to the composition of the board.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[Presenter’s note: </a:t>
            </a:r>
            <a:r>
              <a:rPr lang="en-US" baseline="0" dirty="0" err="1" smtClean="0"/>
              <a:t>BoardSource</a:t>
            </a:r>
            <a:r>
              <a:rPr lang="en-US" baseline="0" dirty="0" smtClean="0"/>
              <a:t> is a well-known company who’s mission is </a:t>
            </a:r>
            <a:r>
              <a:rPr lang="en-US" sz="1200" b="0" i="0" kern="1200" dirty="0" smtClean="0">
                <a:solidFill>
                  <a:schemeClr val="tx1"/>
                </a:solidFill>
                <a:effectLst/>
                <a:latin typeface="+mn-lt"/>
                <a:ea typeface="+mn-ea"/>
                <a:cs typeface="+mn-cs"/>
              </a:rPr>
              <a:t>to inspire and support excellence in nonprofit governance and board and staff leadership.]</a:t>
            </a:r>
          </a:p>
          <a:p>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10</a:t>
            </a:fld>
            <a:endParaRPr lang="en-US" dirty="0"/>
          </a:p>
        </p:txBody>
      </p:sp>
    </p:spTree>
    <p:extLst>
      <p:ext uri="{BB962C8B-B14F-4D97-AF65-F5344CB8AC3E}">
        <p14:creationId xmlns:p14="http://schemas.microsoft.com/office/powerpoint/2010/main" xmlns="" val="131724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2005 RSNA Board meeting minutes:  "Reorganization of the Board: The recent By-laws amendment to reorganize the Board structure failed narrowly (60% for, 40% against with 67% require to carry the amendment; 64 additional aye votes of 1003 would have carried the amendment).“</a:t>
            </a:r>
          </a:p>
          <a:p>
            <a:endParaRPr lang="en-US" baseline="0" dirty="0" smtClean="0"/>
          </a:p>
          <a:p>
            <a:r>
              <a:rPr lang="en-US" dirty="0" smtClean="0"/>
              <a:t>Number of ballots = 1005 (944 electronic ballots, 61 paper ballots)</a:t>
            </a:r>
          </a:p>
          <a:p>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11</a:t>
            </a:fld>
            <a:endParaRPr lang="en-US" dirty="0"/>
          </a:p>
        </p:txBody>
      </p:sp>
    </p:spTree>
    <p:extLst>
      <p:ext uri="{BB962C8B-B14F-4D97-AF65-F5344CB8AC3E}">
        <p14:creationId xmlns:p14="http://schemas.microsoft.com/office/powerpoint/2010/main" xmlns="" val="335415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schematic of the current AAPM structure.  As previously mentioned, there is a fairly large board of directors consisting of 49 members, some voting and some non-voting.  There is the presidential chain, executive director, chapter elected board members, members-at-large, and council chairs, etc. </a:t>
            </a:r>
          </a:p>
          <a:p>
            <a:endParaRPr lang="en-US" baseline="0" dirty="0" smtClean="0"/>
          </a:p>
          <a:p>
            <a:r>
              <a:rPr lang="en-US" baseline="0" dirty="0" smtClean="0"/>
              <a:t>In the current structure, EXCOM (consisting of 5 individuals) is running the day-to-day operations of the association.  </a:t>
            </a:r>
          </a:p>
          <a:p>
            <a:endParaRPr lang="en-US" baseline="0" dirty="0" smtClean="0"/>
          </a:p>
          <a:p>
            <a:r>
              <a:rPr lang="en-US" dirty="0" smtClean="0"/>
              <a:t>There is also a finance committee to look after AAPM finances and the calibration laboratory accreditation executive committee that decides on accreditation matters of the ADCLs.</a:t>
            </a:r>
          </a:p>
          <a:p>
            <a:endParaRPr lang="en-US" dirty="0" smtClean="0"/>
          </a:p>
          <a:p>
            <a:r>
              <a:rPr lang="en-US" dirty="0" smtClean="0"/>
              <a:t>The current Board of Directors of the AAPM has 38 voting members and 11 non-voting members made up of members as described on the slide. </a:t>
            </a:r>
            <a:endParaRPr lang="en-US" baseline="0" dirty="0" smtClean="0"/>
          </a:p>
          <a:p>
            <a:endParaRPr lang="en-US" baseline="0" dirty="0" smtClean="0"/>
          </a:p>
          <a:p>
            <a:r>
              <a:rPr lang="en-US" dirty="0" smtClean="0"/>
              <a:t>Board of Directors (49 members)</a:t>
            </a:r>
          </a:p>
          <a:p>
            <a:pPr lvl="1"/>
            <a:r>
              <a:rPr lang="en-US" dirty="0" smtClean="0"/>
              <a:t>38 Voting Members</a:t>
            </a:r>
          </a:p>
          <a:p>
            <a:pPr lvl="2"/>
            <a:r>
              <a:rPr lang="en-US" dirty="0" smtClean="0"/>
              <a:t>EXCOM (5) + 1 Member from each Chapter (21) + Members-at-large (12)</a:t>
            </a:r>
          </a:p>
          <a:p>
            <a:pPr lvl="1"/>
            <a:r>
              <a:rPr lang="en-US" dirty="0" smtClean="0"/>
              <a:t>11 Non-voting Members</a:t>
            </a:r>
          </a:p>
          <a:p>
            <a:pPr lvl="2"/>
            <a:r>
              <a:rPr lang="en-US" dirty="0" smtClean="0"/>
              <a:t>Council Chairs and Vice-Chairs (8) + ED (1) + AIP Rep (1) + Rules Committee Chair (1)</a:t>
            </a:r>
          </a:p>
          <a:p>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12</a:t>
            </a:fld>
            <a:endParaRPr lang="en-US" dirty="0"/>
          </a:p>
        </p:txBody>
      </p:sp>
    </p:spTree>
    <p:extLst>
      <p:ext uri="{BB962C8B-B14F-4D97-AF65-F5344CB8AC3E}">
        <p14:creationId xmlns:p14="http://schemas.microsoft.com/office/powerpoint/2010/main" xmlns="" val="170257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 structure is much more streamlined</a:t>
            </a:r>
            <a:r>
              <a:rPr lang="en-US" baseline="0" dirty="0" smtClean="0"/>
              <a:t> where the board consists of up to 14 individuals and the only non-voting member is the executive director.  </a:t>
            </a:r>
          </a:p>
          <a:p>
            <a:endParaRPr lang="en-US" baseline="0" dirty="0" smtClean="0"/>
          </a:p>
          <a:p>
            <a:r>
              <a:rPr lang="en-US" baseline="0" dirty="0" smtClean="0"/>
              <a:t>The operations group, on the other hand, has been expanded to include 11 members to run the day-to-day operations of the association.  Previously, only 5 members (EXCOM) was responsible for this important function.  </a:t>
            </a:r>
          </a:p>
          <a:p>
            <a:endParaRPr lang="en-US" baseline="0" dirty="0" smtClean="0"/>
          </a:p>
          <a:p>
            <a:r>
              <a:rPr lang="en-US" baseline="0" dirty="0" smtClean="0"/>
              <a:t>In the next slides, I will discuss the councils as well as the different roles on the board and the operations group.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13</a:t>
            </a:fld>
            <a:endParaRPr lang="en-US" dirty="0"/>
          </a:p>
        </p:txBody>
      </p:sp>
    </p:spTree>
    <p:extLst>
      <p:ext uri="{BB962C8B-B14F-4D97-AF65-F5344CB8AC3E}">
        <p14:creationId xmlns:p14="http://schemas.microsoft.com/office/powerpoint/2010/main" xmlns="" val="407325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Clinical</a:t>
            </a:r>
            <a:r>
              <a:rPr lang="en-US" baseline="0" dirty="0" smtClean="0"/>
              <a:t> Practice Council with economics related to clinical work, accreditation and credentialing at the individual and practice level, vendor relations, practice guidelines, </a:t>
            </a:r>
            <a:r>
              <a:rPr lang="en-US" dirty="0" smtClean="0"/>
              <a:t>clinical </a:t>
            </a:r>
            <a:r>
              <a:rPr lang="en-US" dirty="0"/>
              <a:t>aspects of regulatory and legislative </a:t>
            </a:r>
            <a:r>
              <a:rPr lang="en-US" dirty="0" smtClean="0"/>
              <a:t>affairs,</a:t>
            </a:r>
            <a:r>
              <a:rPr lang="en-US" baseline="0" dirty="0" smtClean="0"/>
              <a:t> </a:t>
            </a:r>
            <a:r>
              <a:rPr lang="en-US" dirty="0" smtClean="0"/>
              <a:t>communication </a:t>
            </a:r>
            <a:r>
              <a:rPr lang="en-US" dirty="0"/>
              <a:t>and value demonstration in the clinical </a:t>
            </a:r>
            <a:r>
              <a:rPr lang="en-US" dirty="0" smtClean="0"/>
              <a:t>environment,</a:t>
            </a:r>
            <a:r>
              <a:rPr lang="en-US" baseline="0" dirty="0" smtClean="0"/>
              <a:t> p</a:t>
            </a:r>
            <a:r>
              <a:rPr lang="en-US" dirty="0" smtClean="0"/>
              <a:t>atient communications, and media</a:t>
            </a:r>
            <a:r>
              <a:rPr lang="en-US" baseline="0" dirty="0" smtClean="0"/>
              <a:t> response to clinical issues.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14</a:t>
            </a:fld>
            <a:endParaRPr lang="en-US" dirty="0"/>
          </a:p>
        </p:txBody>
      </p:sp>
    </p:spTree>
    <p:extLst>
      <p:ext uri="{BB962C8B-B14F-4D97-AF65-F5344CB8AC3E}">
        <p14:creationId xmlns:p14="http://schemas.microsoft.com/office/powerpoint/2010/main" xmlns="" val="131461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 Services Council</a:t>
            </a:r>
            <a:r>
              <a:rPr lang="en-US" baseline="0" dirty="0" smtClean="0"/>
              <a:t> has a broad range of delivering products to the members and addressing needs of the members; both current needs as well as anticipating future needs of the membership.  It includes publishing our two journals, our meetings, awards and honors, and history.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15</a:t>
            </a:fld>
            <a:endParaRPr lang="en-US" dirty="0"/>
          </a:p>
        </p:txBody>
      </p:sp>
    </p:spTree>
    <p:extLst>
      <p:ext uri="{BB962C8B-B14F-4D97-AF65-F5344CB8AC3E}">
        <p14:creationId xmlns:p14="http://schemas.microsoft.com/office/powerpoint/2010/main" xmlns="" val="362382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Education Council is pretty much the same except for international affairs.  We discovered that having international affairs both in administration council and education council led to a lot of confusion and conflicts on occasion.  It was decided to combine the two of them under the Education Council because that is where most of the international work was focusing.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16</a:t>
            </a:fld>
            <a:endParaRPr lang="en-US" dirty="0"/>
          </a:p>
        </p:txBody>
      </p:sp>
    </p:spTree>
    <p:extLst>
      <p:ext uri="{BB962C8B-B14F-4D97-AF65-F5344CB8AC3E}">
        <p14:creationId xmlns:p14="http://schemas.microsoft.com/office/powerpoint/2010/main" xmlns="" val="35656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a:t>
            </a:r>
            <a:r>
              <a:rPr lang="en-US" baseline="0" dirty="0" smtClean="0"/>
              <a:t> a recognition that our chapters are one of the greatest strengths of the AAPM but have not been adequately recognized or supported.  Therefore, it was suggested to raise the chapters to the level of a Council that has a dedicated voice at the board level.  The goal with this recommendation is that chapter activities would be more involved with the AAPM; defining education needs, supporting vendor interactions and funding, and in general foster a better cooperation with the chapters to support members through the chapters at the best possible level.  </a:t>
            </a:r>
          </a:p>
          <a:p>
            <a:endParaRPr lang="en-US" baseline="0" dirty="0" smtClean="0"/>
          </a:p>
          <a:p>
            <a:r>
              <a:rPr lang="en-US" dirty="0" smtClean="0"/>
              <a:t>Elevated from a subcommittee (current) to a council (proposed)</a:t>
            </a:r>
          </a:p>
          <a:p>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17</a:t>
            </a:fld>
            <a:endParaRPr lang="en-US" dirty="0"/>
          </a:p>
        </p:txBody>
      </p:sp>
    </p:spTree>
    <p:extLst>
      <p:ext uri="{BB962C8B-B14F-4D97-AF65-F5344CB8AC3E}">
        <p14:creationId xmlns:p14="http://schemas.microsoft.com/office/powerpoint/2010/main" xmlns="" val="239476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Council is pretty much the same except that activities related to research funding would fall exclusively under Science Council (as opposed to be partly shared with GRAC), which is how things have fallen in practice anyway.  There are a number of other important functions that it will continue to perform such as responding to press inquiries on scientific matters, overseeing scientifically-based policies and position papers as well as administering scientific task groups and working groups through therapy physics committee and imaging physics committee.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18</a:t>
            </a:fld>
            <a:endParaRPr lang="en-US" dirty="0"/>
          </a:p>
        </p:txBody>
      </p:sp>
    </p:spTree>
    <p:extLst>
      <p:ext uri="{BB962C8B-B14F-4D97-AF65-F5344CB8AC3E}">
        <p14:creationId xmlns:p14="http://schemas.microsoft.com/office/powerpoint/2010/main" xmlns="" val="3349721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 is include someone that has special skills that could benefit the AAPM in strategic decisions or other board-type functions.  For example, if we were really interested in fund raising, we might recruit a CEO from another society that is successful in fund raising to sit on the board.  There are many other skills that might be needed in the future such as a lawyer (legal), hospital administrator, technology business executive, etc.  The reason that we would give them a seat on the board is to ensue that we get meaningful and on-going input, which is very different than hiring a consultant to give advice.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board seat would not have to be filled but would only be filled as the board deems necessary.  The </a:t>
            </a:r>
            <a:r>
              <a:rPr lang="en-US" dirty="0" smtClean="0"/>
              <a:t>non-member (voting) position is elected by the Board for two year term, can be reappointed for multiple terms.</a:t>
            </a:r>
          </a:p>
          <a:p>
            <a:endParaRPr lang="en-US" baseline="0" dirty="0" smtClean="0"/>
          </a:p>
        </p:txBody>
      </p:sp>
      <p:sp>
        <p:nvSpPr>
          <p:cNvPr id="4" name="Slide Number Placeholder 3"/>
          <p:cNvSpPr>
            <a:spLocks noGrp="1"/>
          </p:cNvSpPr>
          <p:nvPr>
            <p:ph type="sldNum" sz="quarter" idx="10"/>
          </p:nvPr>
        </p:nvSpPr>
        <p:spPr/>
        <p:txBody>
          <a:bodyPr/>
          <a:lstStyle/>
          <a:p>
            <a:fld id="{5A25B9DD-12F5-524A-94F6-262CDE83C8E7}" type="slidenum">
              <a:rPr lang="en-US" smtClean="0"/>
              <a:pPr/>
              <a:t>19</a:t>
            </a:fld>
            <a:endParaRPr lang="en-US" dirty="0"/>
          </a:p>
        </p:txBody>
      </p:sp>
    </p:spTree>
    <p:extLst>
      <p:ext uri="{BB962C8B-B14F-4D97-AF65-F5344CB8AC3E}">
        <p14:creationId xmlns:p14="http://schemas.microsoft.com/office/powerpoint/2010/main" xmlns="" val="70559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B9DD-12F5-524A-94F6-262CDE83C8E7}" type="slidenum">
              <a:rPr lang="en-US" smtClean="0"/>
              <a:pPr/>
              <a:t>2</a:t>
            </a:fld>
            <a:endParaRPr lang="en-US" dirty="0"/>
          </a:p>
        </p:txBody>
      </p:sp>
    </p:spTree>
    <p:extLst>
      <p:ext uri="{BB962C8B-B14F-4D97-AF65-F5344CB8AC3E}">
        <p14:creationId xmlns:p14="http://schemas.microsoft.com/office/powerpoint/2010/main" xmlns="" val="3763433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board members (except for the non-AAPM</a:t>
            </a:r>
            <a:r>
              <a:rPr lang="en-US" baseline="0" dirty="0" smtClean="0"/>
              <a:t> member and the Executive Director) are elected by the general membership.  </a:t>
            </a:r>
          </a:p>
          <a:p>
            <a:endParaRPr lang="en-US" baseline="0" dirty="0" smtClean="0"/>
          </a:p>
          <a:p>
            <a:r>
              <a:rPr lang="en-US" baseline="0" dirty="0" smtClean="0"/>
              <a:t>A newly created Governance Committee (chaired by the AAPM secretary) and has the responsibility of developing new board members.  This is something that really doesn’t happen now.  A much better collaboration with the chapters could be created to develop leadership skills of the members at the chapter level that would then make them ideally suited to serve on the AAPM Board of Directors.  </a:t>
            </a:r>
          </a:p>
          <a:p>
            <a:endParaRPr lang="en-US" baseline="0" dirty="0" smtClean="0"/>
          </a:p>
          <a:p>
            <a:r>
              <a:rPr lang="en-US" baseline="0" dirty="0" smtClean="0"/>
              <a:t>Other responsibilities of the Governance Committee are to write job descriptions of the different board positions, ensuring diversity of the AAPM Board, and reviewing metrics and helping the board improve its performance related to governing the association.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20</a:t>
            </a:fld>
            <a:endParaRPr lang="en-US" dirty="0"/>
          </a:p>
        </p:txBody>
      </p:sp>
    </p:spTree>
    <p:extLst>
      <p:ext uri="{BB962C8B-B14F-4D97-AF65-F5344CB8AC3E}">
        <p14:creationId xmlns:p14="http://schemas.microsoft.com/office/powerpoint/2010/main" xmlns="" val="140093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Nominees for Board and Operations Committee are selected by the Nominating </a:t>
            </a:r>
            <a:r>
              <a:rPr lang="en-US" dirty="0" smtClean="0"/>
              <a:t>Subcommittee under </a:t>
            </a:r>
            <a:r>
              <a:rPr lang="en-US" dirty="0"/>
              <a:t>the Governance Committee of the Board</a:t>
            </a:r>
          </a:p>
          <a:p>
            <a:pPr marL="171450" indent="-171450">
              <a:buFont typeface="Arial" panose="020B0604020202020204" pitchFamily="34" charset="0"/>
              <a:buChar char="•"/>
            </a:pPr>
            <a:r>
              <a:rPr lang="en-US" dirty="0"/>
              <a:t>Presidential Chain is 4 one-year terms</a:t>
            </a:r>
          </a:p>
          <a:p>
            <a:pPr marL="171450" indent="-171450">
              <a:buFont typeface="Arial" panose="020B0604020202020204" pitchFamily="34" charset="0"/>
              <a:buChar char="•"/>
            </a:pPr>
            <a:r>
              <a:rPr lang="en-US" dirty="0"/>
              <a:t>Secretary and Treasurer are two year terms, two terms </a:t>
            </a:r>
            <a:r>
              <a:rPr lang="en-US" dirty="0" smtClean="0"/>
              <a:t>maximum</a:t>
            </a:r>
            <a:r>
              <a:rPr lang="en-US" baseline="0" dirty="0" smtClean="0"/>
              <a:t> and both c</a:t>
            </a:r>
            <a:r>
              <a:rPr lang="en-US" dirty="0" smtClean="0"/>
              <a:t>an </a:t>
            </a:r>
            <a:r>
              <a:rPr lang="en-US" dirty="0"/>
              <a:t>run unopposed for second term if desired</a:t>
            </a:r>
          </a:p>
          <a:p>
            <a:pPr marL="171450" indent="-171450">
              <a:buFont typeface="Arial" panose="020B0604020202020204" pitchFamily="34" charset="0"/>
              <a:buChar char="•"/>
            </a:pPr>
            <a:r>
              <a:rPr lang="en-US" dirty="0"/>
              <a:t>Council Vice-chairs are elected and serve ex officio on the Operations Committee for a two year term, then succeed to Council Chair </a:t>
            </a:r>
            <a:r>
              <a:rPr lang="en-US" dirty="0" smtClean="0"/>
              <a:t>as a member of the Board</a:t>
            </a:r>
            <a:endParaRPr lang="en-US" dirty="0"/>
          </a:p>
          <a:p>
            <a:pPr marL="171450" indent="-171450">
              <a:buFont typeface="Arial" panose="020B0604020202020204" pitchFamily="34" charset="0"/>
              <a:buChar char="•"/>
            </a:pPr>
            <a:r>
              <a:rPr lang="en-US" dirty="0" smtClean="0"/>
              <a:t>Executive </a:t>
            </a:r>
            <a:r>
              <a:rPr lang="en-US" dirty="0"/>
              <a:t>Director (non-voting) is appointed by the Board, serves ex officio on the Board while in that position.</a:t>
            </a:r>
          </a:p>
          <a:p>
            <a:endParaRPr lang="en-US" dirty="0" smtClean="0"/>
          </a:p>
          <a:p>
            <a:pPr marL="171450" indent="-171450">
              <a:buFont typeface="Arial" panose="020B0604020202020204" pitchFamily="34" charset="0"/>
              <a:buChar char="•"/>
            </a:pPr>
            <a:r>
              <a:rPr lang="en-US" dirty="0" smtClean="0"/>
              <a:t>Nominations</a:t>
            </a:r>
            <a:r>
              <a:rPr lang="en-US" baseline="0" dirty="0" smtClean="0"/>
              <a:t> Committee</a:t>
            </a:r>
            <a:endParaRPr lang="en-US" dirty="0" smtClean="0"/>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Select among the Board-ready AAPM members for the General Membership vote</a:t>
            </a:r>
          </a:p>
          <a:p>
            <a:pPr marL="457200" lvl="1"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Operations Committee</a:t>
            </a:r>
          </a:p>
          <a:p>
            <a:pPr marL="628650" lvl="1" indent="-171450">
              <a:buFont typeface="Arial" panose="020B0604020202020204" pitchFamily="34" charset="0"/>
              <a:buChar char="•"/>
            </a:pPr>
            <a:r>
              <a:rPr lang="en-US" dirty="0" smtClean="0"/>
              <a:t>Reports</a:t>
            </a:r>
            <a:r>
              <a:rPr lang="en-US" baseline="0" dirty="0" smtClean="0"/>
              <a:t> to the Board</a:t>
            </a:r>
            <a:endParaRPr lang="en-US" dirty="0" smtClean="0"/>
          </a:p>
          <a:p>
            <a:pPr marL="628650" lvl="1" indent="-171450">
              <a:buFont typeface="Arial" panose="020B0604020202020204" pitchFamily="34" charset="0"/>
              <a:buChar char="•"/>
            </a:pPr>
            <a:r>
              <a:rPr lang="en-US" dirty="0" smtClean="0"/>
              <a:t>Implements the Strategic Decisions of the Board</a:t>
            </a:r>
          </a:p>
          <a:p>
            <a:pPr marL="628650" lvl="1" indent="-171450">
              <a:buFont typeface="Arial" panose="020B0604020202020204" pitchFamily="34" charset="0"/>
              <a:buChar char="•"/>
            </a:pPr>
            <a:r>
              <a:rPr lang="en-US" dirty="0" smtClean="0"/>
              <a:t>Responsible for Operational Aspects of the AAPM</a:t>
            </a:r>
          </a:p>
          <a:p>
            <a:pPr marL="628650" lvl="1" indent="-171450">
              <a:buFont typeface="Arial" panose="020B0604020202020204" pitchFamily="34" charset="0"/>
              <a:buChar char="•"/>
            </a:pPr>
            <a:r>
              <a:rPr lang="en-US" dirty="0" smtClean="0"/>
              <a:t>Chaired by the President of the AAPM</a:t>
            </a:r>
          </a:p>
          <a:p>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21</a:t>
            </a:fld>
            <a:endParaRPr lang="en-US" dirty="0"/>
          </a:p>
        </p:txBody>
      </p:sp>
    </p:spTree>
    <p:extLst>
      <p:ext uri="{BB962C8B-B14F-4D97-AF65-F5344CB8AC3E}">
        <p14:creationId xmlns:p14="http://schemas.microsoft.com/office/powerpoint/2010/main" xmlns="" val="108034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timeline of where we site</a:t>
            </a:r>
            <a:r>
              <a:rPr lang="en-US" baseline="0" dirty="0" smtClean="0"/>
              <a:t> now.  The Board has just approved the Bylaws changes that reflect the structure described in this presentation.  The next steps is to discuss this at the business meeting in conjunction with the Annual AAPM meeting in Denver.  After that, comments from the attendees at the business meeting will be collated and distributed and the membership will vote on the Bylaws changes.  If successful, then the changes will be implemented to start on January 1, 2018.  </a:t>
            </a:r>
          </a:p>
          <a:p>
            <a:endParaRPr lang="en-US" baseline="0" dirty="0" smtClean="0"/>
          </a:p>
          <a:p>
            <a:r>
              <a:rPr lang="en-US" baseline="0" dirty="0" smtClean="0"/>
              <a:t>[Presenter’s note – we don’t have the transition plan completely worked out just yet because of the amount of work required.  For example, Rules Committee will meet to create the new rules reflected in the Bylaws, Board seat transitions will be figured out, etc.].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22</a:t>
            </a:fld>
            <a:endParaRPr lang="en-US" dirty="0"/>
          </a:p>
        </p:txBody>
      </p:sp>
    </p:spTree>
    <p:extLst>
      <p:ext uri="{BB962C8B-B14F-4D97-AF65-F5344CB8AC3E}">
        <p14:creationId xmlns:p14="http://schemas.microsoft.com/office/powerpoint/2010/main" xmlns="" val="3086953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two slides describe some of the benefits of the new governance structure. </a:t>
            </a:r>
          </a:p>
          <a:p>
            <a:endParaRPr lang="en-US" baseline="0" dirty="0" smtClean="0"/>
          </a:p>
          <a:p>
            <a:r>
              <a:rPr lang="en-US" baseline="0" dirty="0" smtClean="0"/>
              <a:t>We believe that the new governance will result in a more effective use of AAPM resources by dividing the strategy and operations between two groups; the Board and the Operations Committee.  The day-to-day workload will be better disseminated with more people on the Operations Committee than on EXCOM.  The Member Service Council will result in an increased focus and recognition on member needs and overall satisfaction.  The Regional Organization Council will increase focus on the chapters – in the current structure, each chapter has only about a 2% weight on Board votes (1/39) and the new structure, needs of the chapters will have almost a 10% weight in Board votes (1/11).  Furthermore, the chair of the Regional Organization Council will be charged with focusing creating improvements for all chapters.</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23</a:t>
            </a:fld>
            <a:endParaRPr lang="en-US" dirty="0"/>
          </a:p>
        </p:txBody>
      </p:sp>
    </p:spTree>
    <p:extLst>
      <p:ext uri="{BB962C8B-B14F-4D97-AF65-F5344CB8AC3E}">
        <p14:creationId xmlns:p14="http://schemas.microsoft.com/office/powerpoint/2010/main" xmlns="" val="4243649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EXCOM</a:t>
            </a:r>
            <a:r>
              <a:rPr lang="en-US" baseline="0" dirty="0" smtClean="0"/>
              <a:t> no longer needed in the new structure, there will be less layers and hence better communication with membership.  Strategic planning will be embedded in the Board activities, not outsourced to the Strategic Planning Committee, which should result in improved on-going focus on AAPM strategy and monitoring whether or not the AAPM is achieving strategic goals. The Governance Committee will ensure a steady stream of qualified Board members as well as ensuring Board diversity and assessing Board performance.  The new structure is aligned with current good governance practices for non-profit organizations and lastly, the new councils are more aligned with members’ need both today and in the future.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24</a:t>
            </a:fld>
            <a:endParaRPr lang="en-US" dirty="0"/>
          </a:p>
        </p:txBody>
      </p:sp>
    </p:spTree>
    <p:extLst>
      <p:ext uri="{BB962C8B-B14F-4D97-AF65-F5344CB8AC3E}">
        <p14:creationId xmlns:p14="http://schemas.microsoft.com/office/powerpoint/2010/main" xmlns="" val="203675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AAPM is a large and complex organization with an operating budget of about $10-11 Million per year. </a:t>
            </a:r>
          </a:p>
          <a:p>
            <a:endParaRPr lang="en-US" dirty="0"/>
          </a:p>
          <a:p>
            <a:r>
              <a:rPr lang="en-US" dirty="0" smtClean="0"/>
              <a:t>The AAPM consists of 4 Councils and an executive committee (EXCOM) that runs the day-to-day operations of the AAPM with a lot of help from AAPM staff.  </a:t>
            </a:r>
          </a:p>
          <a:p>
            <a:endParaRPr lang="en-US" dirty="0"/>
          </a:p>
          <a:p>
            <a:r>
              <a:rPr lang="en-US" dirty="0" smtClean="0"/>
              <a:t>The AAPM also has strategic planning committee (SPC) that helps develop AAPM strategy as well as preforms a review of the strategic plan every 5 years or so and evaluates progress towards AAPM goals based on the strategy.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3</a:t>
            </a:fld>
            <a:endParaRPr lang="en-US" dirty="0"/>
          </a:p>
        </p:txBody>
      </p:sp>
    </p:spTree>
    <p:extLst>
      <p:ext uri="{BB962C8B-B14F-4D97-AF65-F5344CB8AC3E}">
        <p14:creationId xmlns:p14="http://schemas.microsoft.com/office/powerpoint/2010/main" xmlns="" val="91556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the AAPM is changing.  This is a slide created by the most recent Chair of the AAPM Board, John Boone.  </a:t>
            </a:r>
          </a:p>
          <a:p>
            <a:endParaRPr lang="en-US" dirty="0"/>
          </a:p>
          <a:p>
            <a:r>
              <a:rPr lang="en-US" dirty="0" smtClean="0"/>
              <a:t>The AAPM started in 1958 shown on the left of the slide.  The cone is an accurate representation of the growth of the AAPM membership each year.  As you can see, the AAPM has grown in size as well as functionality over the years.  Some efforts have been tremendously successful such as the Medical Physics Journal and some have evolved over time like the role of the American College of Medical Physics.</a:t>
            </a:r>
          </a:p>
          <a:p>
            <a:endParaRPr lang="en-US" dirty="0"/>
          </a:p>
          <a:p>
            <a:r>
              <a:rPr lang="en-US" dirty="0" smtClean="0"/>
              <a:t>It is also interesting to note that the structure of the AAPM has evolved over time.  The Board has increased in size as new chapters were added and the councils were introduced as the need arose; Science Council (1972), Professional Council (1973), Education Council (1974), EXCOM (1975), and the Administration Council (2010).  </a:t>
            </a:r>
          </a:p>
        </p:txBody>
      </p:sp>
      <p:sp>
        <p:nvSpPr>
          <p:cNvPr id="4" name="Slide Number Placeholder 3"/>
          <p:cNvSpPr>
            <a:spLocks noGrp="1"/>
          </p:cNvSpPr>
          <p:nvPr>
            <p:ph type="sldNum" sz="quarter" idx="10"/>
          </p:nvPr>
        </p:nvSpPr>
        <p:spPr/>
        <p:txBody>
          <a:bodyPr/>
          <a:lstStyle/>
          <a:p>
            <a:fld id="{5A25B9DD-12F5-524A-94F6-262CDE83C8E7}" type="slidenum">
              <a:rPr lang="en-US" smtClean="0"/>
              <a:pPr/>
              <a:t>4</a:t>
            </a:fld>
            <a:endParaRPr lang="en-US" dirty="0"/>
          </a:p>
        </p:txBody>
      </p:sp>
    </p:spTree>
    <p:extLst>
      <p:ext uri="{BB962C8B-B14F-4D97-AF65-F5344CB8AC3E}">
        <p14:creationId xmlns:p14="http://schemas.microsoft.com/office/powerpoint/2010/main" xmlns="" val="152686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governance assessment project was just an effort to look at the AAPM structure and say, “Could we be more effective if we were aligned in a different way?”</a:t>
            </a:r>
          </a:p>
          <a:p>
            <a:endParaRPr lang="en-US" dirty="0"/>
          </a:p>
          <a:p>
            <a:r>
              <a:rPr lang="en-US" dirty="0" smtClean="0"/>
              <a:t>To do this assessment, the AAPM contracted with a company called Quantum Governance.  Quantum is a company that specializes in good governance practices for non-profit organizations like the AAPM.  </a:t>
            </a:r>
          </a:p>
          <a:p>
            <a:endParaRPr lang="en-US" dirty="0"/>
          </a:p>
          <a:p>
            <a:r>
              <a:rPr lang="en-US" dirty="0" smtClean="0"/>
              <a:t>From Quantum, we learned that good governance requires three types of considerations from the board members.  Fiduciary thoughts is making sure the AAPM is on good legal ground and financially responsible.  Strategic thought is making decision about priorities and where to invest volunteer time and funds to achieve AAPM goals.  The generative thought is the “out of the box” thinking about what the AAPM should be doing and what medical physics (and physicists) should be in the future.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5</a:t>
            </a:fld>
            <a:endParaRPr lang="en-US" dirty="0"/>
          </a:p>
        </p:txBody>
      </p:sp>
    </p:spTree>
    <p:extLst>
      <p:ext uri="{BB962C8B-B14F-4D97-AF65-F5344CB8AC3E}">
        <p14:creationId xmlns:p14="http://schemas.microsoft.com/office/powerpoint/2010/main" xmlns="" val="186548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responsibilities of a nonprofit board (or any board) are governance and leadership.  </a:t>
            </a:r>
          </a:p>
          <a:p>
            <a:endParaRPr lang="en-US" dirty="0"/>
          </a:p>
          <a:p>
            <a:r>
              <a:rPr lang="en-US" dirty="0" smtClean="0"/>
              <a:t>There are 6 aspects of governance and leadership: </a:t>
            </a:r>
          </a:p>
          <a:p>
            <a:endParaRPr lang="en-US" dirty="0"/>
          </a:p>
          <a:p>
            <a:pPr marL="228600" indent="-228600">
              <a:buAutoNum type="arabicParenR"/>
            </a:pPr>
            <a:r>
              <a:rPr lang="en-US" dirty="0" smtClean="0"/>
              <a:t>Oversight and support of the executive director</a:t>
            </a:r>
          </a:p>
          <a:p>
            <a:pPr marL="228600" indent="-228600">
              <a:buAutoNum type="arabicParenR"/>
            </a:pPr>
            <a:r>
              <a:rPr lang="en-US" dirty="0" smtClean="0"/>
              <a:t>Accountability to performance and results</a:t>
            </a:r>
          </a:p>
          <a:p>
            <a:pPr marL="228600" indent="-228600">
              <a:buAutoNum type="arabicParenR"/>
            </a:pPr>
            <a:r>
              <a:rPr lang="en-US" dirty="0" smtClean="0"/>
              <a:t>Strategic thinking and planning</a:t>
            </a:r>
          </a:p>
          <a:p>
            <a:pPr marL="228600" indent="-228600">
              <a:buAutoNum type="arabicParenR"/>
            </a:pPr>
            <a:r>
              <a:rPr lang="en-US" dirty="0" smtClean="0"/>
              <a:t>Allocation of budget and resources</a:t>
            </a:r>
          </a:p>
          <a:p>
            <a:pPr marL="228600" indent="-228600">
              <a:buAutoNum type="arabicParenR"/>
            </a:pPr>
            <a:r>
              <a:rPr lang="en-US" dirty="0" smtClean="0"/>
              <a:t>Attention to membership and outreach efforts</a:t>
            </a:r>
          </a:p>
          <a:p>
            <a:pPr marL="228600" indent="-228600">
              <a:buAutoNum type="arabicParenR"/>
            </a:pPr>
            <a:r>
              <a:rPr lang="en-US" dirty="0" smtClean="0"/>
              <a:t>Responsibility to ethics and financial integrity </a:t>
            </a:r>
          </a:p>
          <a:p>
            <a:endParaRPr lang="en-US" dirty="0" smtClean="0"/>
          </a:p>
          <a:p>
            <a:r>
              <a:rPr lang="en-US" dirty="0" smtClean="0"/>
              <a:t>We will describe these in a bit more detail in the coming slides.</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6</a:t>
            </a:fld>
            <a:endParaRPr lang="en-US" dirty="0"/>
          </a:p>
        </p:txBody>
      </p:sp>
    </p:spTree>
    <p:extLst>
      <p:ext uri="{BB962C8B-B14F-4D97-AF65-F5344CB8AC3E}">
        <p14:creationId xmlns:p14="http://schemas.microsoft.com/office/powerpoint/2010/main" xmlns="" val="393244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range categories that describe how effects boards are from unconscious to enlightened and from dysfunctional to exceptional.  The dotted line in this figure indicates where the AAPM in currently functioning. [presenter’s note – this assessment comes from Quantum and is based on surveys of AAPM leadership and their own assessment and comparison to other similar professional societies.</a:t>
            </a:r>
          </a:p>
          <a:p>
            <a:endParaRPr lang="en-US" dirty="0"/>
          </a:p>
          <a:p>
            <a:r>
              <a:rPr lang="en-US" dirty="0" smtClean="0"/>
              <a:t>Functional boards keep the organization running and ask questions like, “what should our society be doing?, what do our members need?”.  In addition to this, responsible boards think about whether or not the society “is performing well enough to meet</a:t>
            </a:r>
            <a:r>
              <a:rPr lang="en-US" baseline="0" dirty="0" smtClean="0"/>
              <a:t> </a:t>
            </a:r>
            <a:r>
              <a:rPr lang="en-US" dirty="0" smtClean="0"/>
              <a:t>it’s strategic goals?,</a:t>
            </a:r>
            <a:r>
              <a:rPr lang="en-US" baseline="0" dirty="0" smtClean="0"/>
              <a:t> what changes need to be made to the strategic plan?”.  The exceptional board also asks, “how is the board performing?, how can we create capable new board members?”.</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7</a:t>
            </a:fld>
            <a:endParaRPr lang="en-US" dirty="0"/>
          </a:p>
        </p:txBody>
      </p:sp>
    </p:spTree>
    <p:extLst>
      <p:ext uri="{BB962C8B-B14F-4D97-AF65-F5344CB8AC3E}">
        <p14:creationId xmlns:p14="http://schemas.microsoft.com/office/powerpoint/2010/main" xmlns="" val="42009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AAPM</a:t>
            </a:r>
            <a:r>
              <a:rPr lang="en-US" baseline="0" dirty="0" smtClean="0"/>
              <a:t> is a great organization.  It is widely recognized both nationally and internationally for high-volume, high-quality output of documents (Task Group Reports, MPPGs, etc.), as well as support of membership via the Annual and Spring Clinical Meetings that disseminate research and provide continuing education, running two impactful journals, supporting our chapters, and many other activities.  </a:t>
            </a:r>
          </a:p>
          <a:p>
            <a:endParaRPr lang="en-US" baseline="0" dirty="0" smtClean="0"/>
          </a:p>
          <a:p>
            <a:r>
              <a:rPr lang="en-US" baseline="0" dirty="0" smtClean="0"/>
              <a:t>However, we could always do better.  Therefore, the governance assessment project is really just a quality improvement project initiated by the board of directors.  [Presenter’s note – the ideas always start with one or a few individuals but in order to move forward, those ideas must be approved by the board.]  Nothing is broken with the AAPM per se but why shouldn’t we consider possible improvements just as we do in all other aspects of our professional lives.</a:t>
            </a:r>
          </a:p>
          <a:p>
            <a:endParaRPr lang="en-US" baseline="0" dirty="0" smtClean="0"/>
          </a:p>
          <a:p>
            <a:r>
              <a:rPr lang="en-US" baseline="0" dirty="0" smtClean="0"/>
              <a:t>As part of the governance quality improvement project, we had several groups participating (SPC, AHCGA, and the Board) as well as education and guidance from Quantum Governance.  TG281 was created to disseminate information about the project and the governance recommendations leading up to the membership vote after the Annual meeting in Denver.  </a:t>
            </a:r>
          </a:p>
          <a:p>
            <a:endParaRPr lang="en-US" baseline="0" dirty="0" smtClean="0"/>
          </a:p>
          <a:p>
            <a:r>
              <a:rPr lang="en-US" baseline="0" dirty="0" smtClean="0"/>
              <a:t>The committee have been meeting since 2015 on this project and have included the major stakeholders, e.g., councils, chapters, members, etc.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8</a:t>
            </a:fld>
            <a:endParaRPr lang="en-US" dirty="0"/>
          </a:p>
        </p:txBody>
      </p:sp>
    </p:spTree>
    <p:extLst>
      <p:ext uri="{BB962C8B-B14F-4D97-AF65-F5344CB8AC3E}">
        <p14:creationId xmlns:p14="http://schemas.microsoft.com/office/powerpoint/2010/main" xmlns="" val="396595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recommendation was to ensure that the AAPM was led by it’s major stakeholder groups: the Chapters, Clinical, Science, Imaging, and Therapy.</a:t>
            </a:r>
          </a:p>
          <a:p>
            <a:endParaRPr lang="en-US" baseline="0" dirty="0" smtClean="0"/>
          </a:p>
          <a:p>
            <a:r>
              <a:rPr lang="en-US" baseline="0" dirty="0" smtClean="0"/>
              <a:t>It was suggested to create an operations group to run the day-to-day functions of the AAPM (with continued support of AAPM staff).  The goal is to obviate the need for EXCOM to run AAPM operations.  It was also suggested to create a more focused board of directors by focusing on the stakeholder groups.</a:t>
            </a:r>
          </a:p>
          <a:p>
            <a:endParaRPr lang="en-US" baseline="0" dirty="0" smtClean="0"/>
          </a:p>
          <a:p>
            <a:r>
              <a:rPr lang="en-US" baseline="0" dirty="0" smtClean="0"/>
              <a:t>Therefore, a new council structure was proposed that consists of: Science Council, Regional Organization Council, Education Council, Clinical Practice Council, and Member Services Council.  We will discuss a bit about what each of these councils will do in the coming slides.  </a:t>
            </a:r>
            <a:endParaRPr lang="en-US" dirty="0"/>
          </a:p>
        </p:txBody>
      </p:sp>
      <p:sp>
        <p:nvSpPr>
          <p:cNvPr id="4" name="Slide Number Placeholder 3"/>
          <p:cNvSpPr>
            <a:spLocks noGrp="1"/>
          </p:cNvSpPr>
          <p:nvPr>
            <p:ph type="sldNum" sz="quarter" idx="10"/>
          </p:nvPr>
        </p:nvSpPr>
        <p:spPr/>
        <p:txBody>
          <a:bodyPr/>
          <a:lstStyle/>
          <a:p>
            <a:fld id="{5A25B9DD-12F5-524A-94F6-262CDE83C8E7}" type="slidenum">
              <a:rPr lang="en-US" smtClean="0"/>
              <a:pPr/>
              <a:t>9</a:t>
            </a:fld>
            <a:endParaRPr lang="en-US" dirty="0"/>
          </a:p>
        </p:txBody>
      </p:sp>
    </p:spTree>
    <p:extLst>
      <p:ext uri="{BB962C8B-B14F-4D97-AF65-F5344CB8AC3E}">
        <p14:creationId xmlns:p14="http://schemas.microsoft.com/office/powerpoint/2010/main" xmlns="" val="2020461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1">
    <p:bg>
      <p:bgPr>
        <a:solidFill>
          <a:schemeClr val="bg1">
            <a:alpha val="90000"/>
          </a:schemeClr>
        </a:solidFill>
        <a:effectLst/>
      </p:bgPr>
    </p:bg>
    <p:spTree>
      <p:nvGrpSpPr>
        <p:cNvPr id="1" name=""/>
        <p:cNvGrpSpPr/>
        <p:nvPr/>
      </p:nvGrpSpPr>
      <p:grpSpPr>
        <a:xfrm>
          <a:off x="0" y="0"/>
          <a:ext cx="0" cy="0"/>
          <a:chOff x="0" y="0"/>
          <a:chExt cx="0" cy="0"/>
        </a:xfrm>
      </p:grpSpPr>
      <p:sp>
        <p:nvSpPr>
          <p:cNvPr id="10" name="Rectangle 9"/>
          <p:cNvSpPr/>
          <p:nvPr/>
        </p:nvSpPr>
        <p:spPr>
          <a:xfrm>
            <a:off x="104776" y="50011"/>
            <a:ext cx="3972157" cy="343759"/>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4099376" y="50011"/>
            <a:ext cx="3972157" cy="343759"/>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8086495" y="50011"/>
            <a:ext cx="3972157" cy="343759"/>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04775" y="469685"/>
            <a:ext cx="11953876" cy="751473"/>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09601" y="562227"/>
            <a:ext cx="7391400" cy="573713"/>
          </a:xfrm>
          <a:prstGeom prst="rect">
            <a:avLst/>
          </a:prstGeom>
        </p:spPr>
      </p:pic>
      <p:sp>
        <p:nvSpPr>
          <p:cNvPr id="2" name="Title 1"/>
          <p:cNvSpPr>
            <a:spLocks noGrp="1"/>
          </p:cNvSpPr>
          <p:nvPr>
            <p:ph type="ctrTitle"/>
          </p:nvPr>
        </p:nvSpPr>
        <p:spPr>
          <a:xfrm>
            <a:off x="104774" y="3214255"/>
            <a:ext cx="11953876" cy="949036"/>
          </a:xfrm>
        </p:spPr>
        <p:txBody>
          <a:bodyPr>
            <a:noAutofit/>
          </a:bodyPr>
          <a:lstStyle>
            <a:lvl1pPr>
              <a:defRPr sz="3000" b="1" i="0" cap="all"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6" name="Rectangle 15"/>
          <p:cNvSpPr/>
          <p:nvPr userDrawn="1"/>
        </p:nvSpPr>
        <p:spPr>
          <a:xfrm>
            <a:off x="104775" y="6480307"/>
            <a:ext cx="11953876" cy="29924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4"/>
          <p:cNvSpPr txBox="1">
            <a:spLocks/>
          </p:cNvSpPr>
          <p:nvPr userDrawn="1"/>
        </p:nvSpPr>
        <p:spPr>
          <a:xfrm>
            <a:off x="104776" y="6472239"/>
            <a:ext cx="11968163" cy="299244"/>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b="0" i="0" kern="1200" spc="300" dirty="0">
                <a:solidFill>
                  <a:srgbClr val="0A3185"/>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srgbClr val="003087"/>
                </a:solidFill>
              </a:rPr>
              <a:t>1631</a:t>
            </a:r>
            <a:r>
              <a:rPr lang="en-US" baseline="0" dirty="0" smtClean="0">
                <a:solidFill>
                  <a:srgbClr val="003087"/>
                </a:solidFill>
              </a:rPr>
              <a:t> Prince Street, Alexandria, VA 22314</a:t>
            </a:r>
            <a:r>
              <a:rPr lang="en-US" dirty="0" smtClean="0">
                <a:solidFill>
                  <a:srgbClr val="003087"/>
                </a:solidFill>
              </a:rPr>
              <a:t> | 571-298-1300 | www.aapm.org</a:t>
            </a:r>
            <a:endParaRPr lang="en-US" dirty="0">
              <a:solidFill>
                <a:srgbClr val="003087"/>
              </a:solidFill>
            </a:endParaRPr>
          </a:p>
        </p:txBody>
      </p:sp>
    </p:spTree>
    <p:extLst>
      <p:ext uri="{BB962C8B-B14F-4D97-AF65-F5344CB8AC3E}">
        <p14:creationId xmlns:p14="http://schemas.microsoft.com/office/powerpoint/2010/main" xmlns="" val="2785657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4">
    <p:spTree>
      <p:nvGrpSpPr>
        <p:cNvPr id="1" name=""/>
        <p:cNvGrpSpPr/>
        <p:nvPr/>
      </p:nvGrpSpPr>
      <p:grpSpPr>
        <a:xfrm>
          <a:off x="0" y="0"/>
          <a:ext cx="0" cy="0"/>
          <a:chOff x="0" y="0"/>
          <a:chExt cx="0" cy="0"/>
        </a:xfrm>
      </p:grpSpPr>
      <p:sp>
        <p:nvSpPr>
          <p:cNvPr id="5" name="Rectangle 4"/>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136554" y="6330465"/>
            <a:ext cx="1884583" cy="414997"/>
          </a:xfrm>
          <a:prstGeom prst="rect">
            <a:avLst/>
          </a:prstGeom>
        </p:spPr>
      </p:pic>
    </p:spTree>
    <p:extLst>
      <p:ext uri="{BB962C8B-B14F-4D97-AF65-F5344CB8AC3E}">
        <p14:creationId xmlns:p14="http://schemas.microsoft.com/office/powerpoint/2010/main" xmlns="" val="96918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2">
    <p:spTree>
      <p:nvGrpSpPr>
        <p:cNvPr id="1" name=""/>
        <p:cNvGrpSpPr/>
        <p:nvPr/>
      </p:nvGrpSpPr>
      <p:grpSpPr>
        <a:xfrm>
          <a:off x="0" y="0"/>
          <a:ext cx="0" cy="0"/>
          <a:chOff x="0" y="0"/>
          <a:chExt cx="0" cy="0"/>
        </a:xfrm>
      </p:grpSpPr>
      <p:sp>
        <p:nvSpPr>
          <p:cNvPr id="8" name="Rectangle 7"/>
          <p:cNvSpPr/>
          <p:nvPr/>
        </p:nvSpPr>
        <p:spPr>
          <a:xfrm>
            <a:off x="104774" y="3157538"/>
            <a:ext cx="11953876" cy="1622280"/>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04774" y="3228108"/>
            <a:ext cx="11953876" cy="661983"/>
          </a:xfrm>
        </p:spPr>
        <p:txBody>
          <a:bodyPr>
            <a:normAutofit/>
          </a:bodyPr>
          <a:lstStyle>
            <a:lvl1pPr>
              <a:defRPr sz="3000" b="1" i="0" cap="all"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6" name="Subtitle 2"/>
          <p:cNvSpPr>
            <a:spLocks noGrp="1"/>
          </p:cNvSpPr>
          <p:nvPr>
            <p:ph type="subTitle" idx="1" hasCustomPrompt="1"/>
          </p:nvPr>
        </p:nvSpPr>
        <p:spPr>
          <a:xfrm>
            <a:off x="104774" y="3980148"/>
            <a:ext cx="11953876" cy="737327"/>
          </a:xfrm>
        </p:spPr>
        <p:txBody>
          <a:bodyPr anchor="ctr" anchorCtr="0">
            <a:noAutofit/>
          </a:bodyPr>
          <a:lstStyle>
            <a:lvl1pPr marL="0" indent="0" algn="ctr">
              <a:buNone/>
              <a:defRPr sz="2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Name</a:t>
            </a:r>
            <a:endParaRPr lang="en-US" dirty="0"/>
          </a:p>
        </p:txBody>
      </p:sp>
      <p:sp>
        <p:nvSpPr>
          <p:cNvPr id="20" name="Rectangle 19"/>
          <p:cNvSpPr/>
          <p:nvPr userDrawn="1"/>
        </p:nvSpPr>
        <p:spPr>
          <a:xfrm>
            <a:off x="104775" y="6480307"/>
            <a:ext cx="11953876" cy="29924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ooter Placeholder 4"/>
          <p:cNvSpPr txBox="1">
            <a:spLocks/>
          </p:cNvSpPr>
          <p:nvPr userDrawn="1"/>
        </p:nvSpPr>
        <p:spPr>
          <a:xfrm>
            <a:off x="104776" y="6472239"/>
            <a:ext cx="11968163" cy="299244"/>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b="0" i="0" kern="1200" spc="300" dirty="0">
                <a:solidFill>
                  <a:srgbClr val="0A3185"/>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srgbClr val="003087"/>
                </a:solidFill>
              </a:rPr>
              <a:t>1631</a:t>
            </a:r>
            <a:r>
              <a:rPr lang="en-US" baseline="0" dirty="0" smtClean="0">
                <a:solidFill>
                  <a:srgbClr val="003087"/>
                </a:solidFill>
              </a:rPr>
              <a:t> Prince Street, Alexandria, VA 22314</a:t>
            </a:r>
            <a:r>
              <a:rPr lang="en-US" dirty="0" smtClean="0">
                <a:solidFill>
                  <a:srgbClr val="003087"/>
                </a:solidFill>
              </a:rPr>
              <a:t> | 571-298-1300 | www.aapm.org</a:t>
            </a:r>
            <a:endParaRPr lang="en-US" dirty="0">
              <a:solidFill>
                <a:srgbClr val="003087"/>
              </a:solidFill>
            </a:endParaRPr>
          </a:p>
        </p:txBody>
      </p:sp>
      <p:sp>
        <p:nvSpPr>
          <p:cNvPr id="22" name="Rectangle 21"/>
          <p:cNvSpPr/>
          <p:nvPr userDrawn="1"/>
        </p:nvSpPr>
        <p:spPr>
          <a:xfrm>
            <a:off x="104775" y="307906"/>
            <a:ext cx="11953876" cy="59405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94530" y="344154"/>
            <a:ext cx="5632296" cy="521557"/>
          </a:xfrm>
          <a:prstGeom prst="rect">
            <a:avLst/>
          </a:prstGeom>
        </p:spPr>
      </p:pic>
      <p:sp>
        <p:nvSpPr>
          <p:cNvPr id="24" name="Rectangle 23"/>
          <p:cNvSpPr/>
          <p:nvPr userDrawn="1"/>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801182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1">
    <p:spTree>
      <p:nvGrpSpPr>
        <p:cNvPr id="1" name=""/>
        <p:cNvGrpSpPr/>
        <p:nvPr/>
      </p:nvGrpSpPr>
      <p:grpSpPr>
        <a:xfrm>
          <a:off x="0" y="0"/>
          <a:ext cx="0" cy="0"/>
          <a:chOff x="0" y="0"/>
          <a:chExt cx="0" cy="0"/>
        </a:xfrm>
      </p:grpSpPr>
      <p:sp>
        <p:nvSpPr>
          <p:cNvPr id="9" name="Rectangle 8"/>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1"/>
          <p:cNvSpPr>
            <a:spLocks noGrp="1"/>
          </p:cNvSpPr>
          <p:nvPr>
            <p:ph type="ctrTitle" hasCustomPrompt="1"/>
          </p:nvPr>
        </p:nvSpPr>
        <p:spPr>
          <a:xfrm>
            <a:off x="119063" y="1958927"/>
            <a:ext cx="11939589" cy="729150"/>
          </a:xfrm>
        </p:spPr>
        <p:txBody>
          <a:bodyPr>
            <a:noAutofit/>
          </a:bodyPr>
          <a:lstStyle>
            <a:lvl1pPr>
              <a:defRPr sz="3000" b="1" i="0" cap="all" baseline="0">
                <a:solidFill>
                  <a:schemeClr val="tx1"/>
                </a:solidFill>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22" name="Subtitle 2"/>
          <p:cNvSpPr>
            <a:spLocks noGrp="1"/>
          </p:cNvSpPr>
          <p:nvPr>
            <p:ph type="subTitle" idx="1" hasCustomPrompt="1"/>
          </p:nvPr>
        </p:nvSpPr>
        <p:spPr>
          <a:xfrm>
            <a:off x="119063" y="2926343"/>
            <a:ext cx="11939589" cy="610019"/>
          </a:xfrm>
        </p:spPr>
        <p:txBody>
          <a:bodyPr anchor="ctr" anchorCtr="0">
            <a:noAutofit/>
          </a:bodyPr>
          <a:lstStyle>
            <a:lvl1pPr marL="0" indent="0" algn="ctr">
              <a:buNone/>
              <a:defRPr sz="2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cxnSp>
        <p:nvCxnSpPr>
          <p:cNvPr id="23" name="Straight Connector 22"/>
          <p:cNvCxnSpPr/>
          <p:nvPr/>
        </p:nvCxnSpPr>
        <p:spPr>
          <a:xfrm>
            <a:off x="773024" y="2807208"/>
            <a:ext cx="10814304" cy="0"/>
          </a:xfrm>
          <a:prstGeom prst="line">
            <a:avLst/>
          </a:prstGeom>
          <a:ln w="12700">
            <a:gradFill flip="none" rotWithShape="1">
              <a:gsLst>
                <a:gs pos="100000">
                  <a:srgbClr val="003087"/>
                </a:gs>
                <a:gs pos="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104775" y="6480307"/>
            <a:ext cx="11953876" cy="29924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4"/>
          <p:cNvSpPr txBox="1">
            <a:spLocks/>
          </p:cNvSpPr>
          <p:nvPr userDrawn="1"/>
        </p:nvSpPr>
        <p:spPr>
          <a:xfrm>
            <a:off x="104776" y="6472239"/>
            <a:ext cx="11968163" cy="299244"/>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b="0" i="0" kern="1200" spc="300" dirty="0">
                <a:solidFill>
                  <a:srgbClr val="0A3185"/>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srgbClr val="003087"/>
                </a:solidFill>
              </a:rPr>
              <a:t>1631</a:t>
            </a:r>
            <a:r>
              <a:rPr lang="en-US" baseline="0" dirty="0" smtClean="0">
                <a:solidFill>
                  <a:srgbClr val="003087"/>
                </a:solidFill>
              </a:rPr>
              <a:t> Prince Street, Alexandria, VA 22314</a:t>
            </a:r>
            <a:r>
              <a:rPr lang="en-US" dirty="0" smtClean="0">
                <a:solidFill>
                  <a:srgbClr val="003087"/>
                </a:solidFill>
              </a:rPr>
              <a:t> | 571-298-1300 | www.aapm.org</a:t>
            </a:r>
            <a:endParaRPr lang="en-US" dirty="0">
              <a:solidFill>
                <a:srgbClr val="003087"/>
              </a:solidFill>
            </a:endParaRPr>
          </a:p>
        </p:txBody>
      </p:sp>
      <p:sp>
        <p:nvSpPr>
          <p:cNvPr id="17" name="Rectangle 16"/>
          <p:cNvSpPr/>
          <p:nvPr userDrawn="1"/>
        </p:nvSpPr>
        <p:spPr>
          <a:xfrm>
            <a:off x="104775" y="307906"/>
            <a:ext cx="11953876" cy="59405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94530" y="344154"/>
            <a:ext cx="5632296" cy="521557"/>
          </a:xfrm>
          <a:prstGeom prst="rect">
            <a:avLst/>
          </a:prstGeom>
        </p:spPr>
      </p:pic>
    </p:spTree>
    <p:extLst>
      <p:ext uri="{BB962C8B-B14F-4D97-AF65-F5344CB8AC3E}">
        <p14:creationId xmlns:p14="http://schemas.microsoft.com/office/powerpoint/2010/main" xmlns="" val="381373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19063" y="1958927"/>
            <a:ext cx="11939589" cy="729150"/>
          </a:xfrm>
        </p:spPr>
        <p:txBody>
          <a:bodyPr>
            <a:noAutofit/>
          </a:bodyPr>
          <a:lstStyle>
            <a:lvl1pPr>
              <a:defRPr sz="3000" b="1" i="0" cap="all" baseline="0">
                <a:solidFill>
                  <a:schemeClr val="tx1"/>
                </a:solidFill>
                <a:latin typeface="Arial" panose="020B0604020202020204" pitchFamily="34" charset="0"/>
                <a:cs typeface="Arial" panose="020B0604020202020204" pitchFamily="34" charset="0"/>
              </a:defRPr>
            </a:lvl1pPr>
          </a:lstStyle>
          <a:p>
            <a:r>
              <a:rPr lang="en-US" dirty="0" smtClean="0"/>
              <a:t>CLICK TO ADD Title</a:t>
            </a:r>
            <a:endParaRPr lang="en-US" dirty="0"/>
          </a:p>
        </p:txBody>
      </p:sp>
      <p:sp>
        <p:nvSpPr>
          <p:cNvPr id="7" name="Subtitle 2"/>
          <p:cNvSpPr>
            <a:spLocks noGrp="1"/>
          </p:cNvSpPr>
          <p:nvPr>
            <p:ph type="subTitle" idx="1" hasCustomPrompt="1"/>
          </p:nvPr>
        </p:nvSpPr>
        <p:spPr>
          <a:xfrm>
            <a:off x="119063" y="2926343"/>
            <a:ext cx="11939589" cy="610019"/>
          </a:xfrm>
        </p:spPr>
        <p:txBody>
          <a:bodyPr anchor="ctr" anchorCtr="0">
            <a:noAutofit/>
          </a:bodyPr>
          <a:lstStyle>
            <a:lvl1pPr marL="0" indent="0" algn="ctr">
              <a:buNone/>
              <a:defRPr sz="2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15" name="Rectangle 14"/>
          <p:cNvSpPr/>
          <p:nvPr/>
        </p:nvSpPr>
        <p:spPr>
          <a:xfrm>
            <a:off x="104775" y="6480307"/>
            <a:ext cx="11953876" cy="29924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4"/>
          <p:cNvSpPr txBox="1">
            <a:spLocks/>
          </p:cNvSpPr>
          <p:nvPr/>
        </p:nvSpPr>
        <p:spPr>
          <a:xfrm>
            <a:off x="104776" y="6472239"/>
            <a:ext cx="11968163" cy="299244"/>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b="0" i="0" kern="1200" spc="300" dirty="0">
                <a:solidFill>
                  <a:srgbClr val="0A3185"/>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srgbClr val="003087"/>
                </a:solidFill>
              </a:rPr>
              <a:t>1631</a:t>
            </a:r>
            <a:r>
              <a:rPr lang="en-US" baseline="0" dirty="0" smtClean="0">
                <a:solidFill>
                  <a:srgbClr val="003087"/>
                </a:solidFill>
              </a:rPr>
              <a:t> Prince Street, Alexandria, VA 22314</a:t>
            </a:r>
            <a:r>
              <a:rPr lang="en-US" dirty="0" smtClean="0">
                <a:solidFill>
                  <a:srgbClr val="003087"/>
                </a:solidFill>
              </a:rPr>
              <a:t> | 571-298-1300 | www.aapm.org</a:t>
            </a:r>
            <a:endParaRPr lang="en-US" dirty="0">
              <a:solidFill>
                <a:srgbClr val="003087"/>
              </a:solidFill>
            </a:endParaRPr>
          </a:p>
        </p:txBody>
      </p:sp>
      <p:sp>
        <p:nvSpPr>
          <p:cNvPr id="17" name="Rectangle 16"/>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773024" y="2807208"/>
            <a:ext cx="10814304" cy="0"/>
          </a:xfrm>
          <a:prstGeom prst="line">
            <a:avLst/>
          </a:prstGeom>
          <a:ln w="12700">
            <a:gradFill flip="none" rotWithShape="1">
              <a:gsLst>
                <a:gs pos="0">
                  <a:srgbClr val="003087"/>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104775" y="307906"/>
            <a:ext cx="11953876" cy="59405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94530" y="344154"/>
            <a:ext cx="5632296" cy="521557"/>
          </a:xfrm>
          <a:prstGeom prst="rect">
            <a:avLst/>
          </a:prstGeom>
        </p:spPr>
      </p:pic>
    </p:spTree>
    <p:extLst>
      <p:ext uri="{BB962C8B-B14F-4D97-AF65-F5344CB8AC3E}">
        <p14:creationId xmlns:p14="http://schemas.microsoft.com/office/powerpoint/2010/main" xmlns="" val="26338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5313" y="2270452"/>
            <a:ext cx="10972800" cy="3796145"/>
          </a:xfrm>
        </p:spPr>
        <p:txBody>
          <a:bodyPr>
            <a:noAutofit/>
          </a:bodyPr>
          <a:lstStyle>
            <a:lvl1pPr marL="342900" indent="-342900">
              <a:buClr>
                <a:srgbClr val="0077C8"/>
              </a:buClr>
              <a:buSzPct val="100000"/>
              <a:buFont typeface="Arial" panose="020B0604020202020204" pitchFamily="34" charset="0"/>
              <a:buChar char="•"/>
              <a:defRPr sz="28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buClr>
                <a:srgbClr val="0077C8"/>
              </a:buClr>
              <a:buSzPct val="100000"/>
              <a:buFont typeface="Arial" charset="0"/>
              <a:buChar char="•"/>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buClr>
                <a:srgbClr val="0077C8"/>
              </a:buClr>
              <a:buSzPct val="100000"/>
              <a:buFont typeface="Arial" charset="0"/>
              <a:buChar char="•"/>
              <a:defRPr sz="1800" baseline="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buClr>
                <a:srgbClr val="0077C8"/>
              </a:buClr>
              <a:buSzPct val="100000"/>
              <a:buFont typeface="Arial" charset="0"/>
              <a:buChar char="•"/>
              <a:defRPr sz="160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buClr>
                <a:srgbClr val="0077C8"/>
              </a:buClr>
              <a:buSzPct val="100000"/>
              <a:buFont typeface="Arial" charset="0"/>
              <a:buChar char="•"/>
              <a:defRPr sz="1400" baseline="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04775" y="307906"/>
            <a:ext cx="11953876" cy="59405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94530" y="344154"/>
            <a:ext cx="5632296" cy="521557"/>
          </a:xfrm>
          <a:prstGeom prst="rect">
            <a:avLst/>
          </a:prstGeom>
        </p:spPr>
      </p:pic>
      <p:sp>
        <p:nvSpPr>
          <p:cNvPr id="11" name="Title 1"/>
          <p:cNvSpPr>
            <a:spLocks noGrp="1"/>
          </p:cNvSpPr>
          <p:nvPr>
            <p:ph type="ctrTitle" hasCustomPrompt="1"/>
          </p:nvPr>
        </p:nvSpPr>
        <p:spPr>
          <a:xfrm>
            <a:off x="595313" y="1151324"/>
            <a:ext cx="10972800" cy="869763"/>
          </a:xfrm>
        </p:spPr>
        <p:txBody>
          <a:bodyPr>
            <a:normAutofit/>
          </a:bodyPr>
          <a:lstStyle>
            <a:lvl1pPr>
              <a:defRPr sz="3000" b="1" i="0" cap="all" baseline="0">
                <a:solidFill>
                  <a:schemeClr val="tx1"/>
                </a:solidFill>
                <a:latin typeface="Arial" panose="020B0604020202020204" pitchFamily="34" charset="0"/>
                <a:cs typeface="Arial" panose="020B0604020202020204" pitchFamily="34" charset="0"/>
              </a:defRPr>
            </a:lvl1pPr>
          </a:lstStyle>
          <a:p>
            <a:r>
              <a:rPr lang="en-US" dirty="0" smtClean="0"/>
              <a:t>CLICK TO Add Title</a:t>
            </a:r>
            <a:endParaRPr lang="en-US" dirty="0"/>
          </a:p>
        </p:txBody>
      </p:sp>
    </p:spTree>
    <p:extLst>
      <p:ext uri="{BB962C8B-B14F-4D97-AF65-F5344CB8AC3E}">
        <p14:creationId xmlns:p14="http://schemas.microsoft.com/office/powerpoint/2010/main" xmlns="" val="689715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16" name="Content Placeholder 2"/>
          <p:cNvSpPr>
            <a:spLocks noGrp="1"/>
          </p:cNvSpPr>
          <p:nvPr>
            <p:ph idx="1" hasCustomPrompt="1"/>
          </p:nvPr>
        </p:nvSpPr>
        <p:spPr>
          <a:xfrm>
            <a:off x="595313" y="2267712"/>
            <a:ext cx="10972800" cy="3796145"/>
          </a:xfrm>
        </p:spPr>
        <p:txBody>
          <a:bodyPr>
            <a:noAutofit/>
          </a:bodyPr>
          <a:lstStyle>
            <a:lvl1pPr marL="0" marR="0" indent="0" algn="l" defTabSz="457200" rtl="0" eaLnBrk="1" fontAlgn="auto" latinLnBrk="0" hangingPunct="1">
              <a:lnSpc>
                <a:spcPct val="100000"/>
              </a:lnSpc>
              <a:spcBef>
                <a:spcPts val="0"/>
              </a:spcBef>
              <a:spcAft>
                <a:spcPts val="1200"/>
              </a:spcAft>
              <a:buClr>
                <a:srgbClr val="0077C8"/>
              </a:buClr>
              <a:buSzPct val="90000"/>
              <a:buFontTx/>
              <a:buNone/>
              <a:tabLst/>
              <a:defRPr sz="20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indent="0">
              <a:buClr>
                <a:srgbClr val="003087"/>
              </a:buClr>
              <a:buSzPct val="90000"/>
              <a:buFontTx/>
              <a:buNone/>
              <a:defRPr sz="2000" baseline="0">
                <a:solidFill>
                  <a:schemeClr val="tx1"/>
                </a:solidFill>
                <a:latin typeface="Century Gothic" charset="0"/>
                <a:ea typeface="Century Gothic" charset="0"/>
                <a:cs typeface="Century Gothic" charset="0"/>
              </a:defRPr>
            </a:lvl2pPr>
            <a:lvl3pPr marL="0" indent="0">
              <a:buClr>
                <a:srgbClr val="003087"/>
              </a:buClr>
              <a:buSzPct val="90000"/>
              <a:buFontTx/>
              <a:buNone/>
              <a:defRPr sz="2000" baseline="0">
                <a:solidFill>
                  <a:schemeClr val="tx1"/>
                </a:solidFill>
                <a:latin typeface="Century Gothic" charset="0"/>
                <a:ea typeface="Century Gothic" charset="0"/>
                <a:cs typeface="Century Gothic" charset="0"/>
              </a:defRPr>
            </a:lvl3pPr>
            <a:lvl4pPr marL="0" indent="0">
              <a:buClr>
                <a:srgbClr val="003087"/>
              </a:buClr>
              <a:buSzPct val="90000"/>
              <a:buFontTx/>
              <a:buNone/>
              <a:defRPr sz="2000" baseline="0">
                <a:solidFill>
                  <a:schemeClr val="tx1"/>
                </a:solidFill>
                <a:latin typeface="Century Gothic" charset="0"/>
                <a:ea typeface="Century Gothic" charset="0"/>
                <a:cs typeface="Century Gothic" charset="0"/>
              </a:defRPr>
            </a:lvl4pPr>
            <a:lvl5pPr marL="0" indent="0">
              <a:buClr>
                <a:srgbClr val="003087"/>
              </a:buClr>
              <a:buSzPct val="90000"/>
              <a:buFontTx/>
              <a:buNone/>
              <a:defRPr sz="2000" baseline="0">
                <a:solidFill>
                  <a:schemeClr val="tx1"/>
                </a:solidFill>
                <a:latin typeface="Century Gothic" charset="0"/>
                <a:ea typeface="Century Gothic" charset="0"/>
                <a:cs typeface="Century Gothic" charset="0"/>
              </a:defRPr>
            </a:lvl5pPr>
          </a:lstStyle>
          <a:p>
            <a:r>
              <a:rPr lang="en-US" dirty="0" smtClean="0"/>
              <a:t>Click to add text</a:t>
            </a:r>
            <a:endParaRPr lang="en-US" dirty="0"/>
          </a:p>
        </p:txBody>
      </p:sp>
      <p:sp>
        <p:nvSpPr>
          <p:cNvPr id="18" name="Rectangle 17"/>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04775" y="307906"/>
            <a:ext cx="11953876" cy="59405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94530" y="344154"/>
            <a:ext cx="5632296" cy="521557"/>
          </a:xfrm>
          <a:prstGeom prst="rect">
            <a:avLst/>
          </a:prstGeom>
        </p:spPr>
      </p:pic>
      <p:sp>
        <p:nvSpPr>
          <p:cNvPr id="12" name="Title 1"/>
          <p:cNvSpPr>
            <a:spLocks noGrp="1"/>
          </p:cNvSpPr>
          <p:nvPr>
            <p:ph type="ctrTitle" hasCustomPrompt="1"/>
          </p:nvPr>
        </p:nvSpPr>
        <p:spPr>
          <a:xfrm>
            <a:off x="595313" y="1151324"/>
            <a:ext cx="10972800" cy="869763"/>
          </a:xfrm>
        </p:spPr>
        <p:txBody>
          <a:bodyPr>
            <a:normAutofit/>
          </a:bodyPr>
          <a:lstStyle>
            <a:lvl1pPr>
              <a:defRPr sz="3000" b="1" i="0" cap="all" baseline="0">
                <a:solidFill>
                  <a:schemeClr val="tx1"/>
                </a:solidFill>
                <a:latin typeface="Arial" panose="020B0604020202020204" pitchFamily="34" charset="0"/>
                <a:cs typeface="Arial" panose="020B0604020202020204" pitchFamily="34" charset="0"/>
              </a:defRPr>
            </a:lvl1pPr>
          </a:lstStyle>
          <a:p>
            <a:r>
              <a:rPr lang="en-US" dirty="0" smtClean="0"/>
              <a:t>CLICK TO Add Title</a:t>
            </a:r>
            <a:endParaRPr lang="en-US" dirty="0"/>
          </a:p>
        </p:txBody>
      </p:sp>
    </p:spTree>
    <p:extLst>
      <p:ext uri="{BB962C8B-B14F-4D97-AF65-F5344CB8AC3E}">
        <p14:creationId xmlns:p14="http://schemas.microsoft.com/office/powerpoint/2010/main" xmlns="" val="1369278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p:spPr>
        <p:txBody>
          <a:bodyPr anchor="b">
            <a:noAutofit/>
          </a:bodyPr>
          <a:lstStyle>
            <a:lvl1pPr marL="0" indent="0">
              <a:buNone/>
              <a:defRPr sz="2400" b="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marL="342900" indent="-342900">
              <a:buClr>
                <a:srgbClr val="0077C8"/>
              </a:buClr>
              <a:buSzPct val="100000"/>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buClr>
                <a:srgbClr val="0077C8"/>
              </a:buClr>
              <a:buSzPct val="100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buClr>
                <a:srgbClr val="0077C8"/>
              </a:buClr>
              <a:buSzPct val="100000"/>
              <a:buFont typeface="Arial" panose="020B0604020202020204" pitchFamily="34" charset="0"/>
              <a:buChar char="•"/>
              <a:defRPr sz="1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buClr>
                <a:srgbClr val="0077C8"/>
              </a:buClr>
              <a:buSzPct val="100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buClr>
                <a:srgbClr val="0077C8"/>
              </a:buClr>
              <a:buSzPct val="100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193369" y="1535113"/>
            <a:ext cx="5389033" cy="639762"/>
          </a:xfrm>
        </p:spPr>
        <p:txBody>
          <a:bodyPr anchor="b">
            <a:noAutofit/>
          </a:bodyPr>
          <a:lstStyle>
            <a:lvl1pPr marL="0" indent="0">
              <a:buNone/>
              <a:defRPr sz="2400" b="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marL="342900" indent="-342900">
              <a:buClr>
                <a:srgbClr val="0077C8"/>
              </a:buClr>
              <a:buSzPct val="100000"/>
              <a:buFont typeface="Wingdings"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buClr>
                <a:srgbClr val="0077C8"/>
              </a:buClr>
              <a:buSzPct val="100000"/>
              <a:buFont typeface="Arial"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buClr>
                <a:srgbClr val="0077C8"/>
              </a:buClr>
              <a:buSzPct val="100000"/>
              <a:buFont typeface="Arial" charset="0"/>
              <a:buChar char="•"/>
              <a:defRPr sz="18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buClr>
                <a:srgbClr val="0077C8"/>
              </a:buClr>
              <a:buSzPct val="100000"/>
              <a:buFont typeface="Arial"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buClr>
                <a:srgbClr val="0077C8"/>
              </a:buClr>
              <a:buSzPct val="100000"/>
              <a:buFont typeface="Arial"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04775" y="307906"/>
            <a:ext cx="11953876" cy="59405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94530" y="344154"/>
            <a:ext cx="5632296" cy="521557"/>
          </a:xfrm>
          <a:prstGeom prst="rect">
            <a:avLst/>
          </a:prstGeom>
        </p:spPr>
      </p:pic>
    </p:spTree>
    <p:extLst>
      <p:ext uri="{BB962C8B-B14F-4D97-AF65-F5344CB8AC3E}">
        <p14:creationId xmlns:p14="http://schemas.microsoft.com/office/powerpoint/2010/main" xmlns="" val="3542876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1">
    <p:spTree>
      <p:nvGrpSpPr>
        <p:cNvPr id="1" name=""/>
        <p:cNvGrpSpPr/>
        <p:nvPr/>
      </p:nvGrpSpPr>
      <p:grpSpPr>
        <a:xfrm>
          <a:off x="0" y="0"/>
          <a:ext cx="0" cy="0"/>
          <a:chOff x="0" y="0"/>
          <a:chExt cx="0" cy="0"/>
        </a:xfrm>
      </p:grpSpPr>
      <p:sp>
        <p:nvSpPr>
          <p:cNvPr id="27" name="Rectangle 26"/>
          <p:cNvSpPr/>
          <p:nvPr/>
        </p:nvSpPr>
        <p:spPr>
          <a:xfrm>
            <a:off x="104775" y="6486527"/>
            <a:ext cx="11953876" cy="29924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Footer Placeholder 4"/>
          <p:cNvSpPr txBox="1">
            <a:spLocks/>
          </p:cNvSpPr>
          <p:nvPr/>
        </p:nvSpPr>
        <p:spPr>
          <a:xfrm>
            <a:off x="119063" y="6472239"/>
            <a:ext cx="11939589" cy="299244"/>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b="0" i="0" kern="1200" spc="300" dirty="0">
                <a:solidFill>
                  <a:srgbClr val="0A3185"/>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solidFill>
                  <a:srgbClr val="003087"/>
                </a:solidFill>
              </a:rPr>
              <a:t>1631</a:t>
            </a:r>
            <a:r>
              <a:rPr lang="en-US" baseline="0" dirty="0" smtClean="0">
                <a:solidFill>
                  <a:srgbClr val="003087"/>
                </a:solidFill>
              </a:rPr>
              <a:t> Prince Street, Alexandria, VA 22314</a:t>
            </a:r>
            <a:r>
              <a:rPr lang="en-US" dirty="0" smtClean="0">
                <a:solidFill>
                  <a:srgbClr val="003087"/>
                </a:solidFill>
              </a:rPr>
              <a:t> | 571-298-1300 | www.aapm.org</a:t>
            </a:r>
            <a:endParaRPr lang="en-US" dirty="0">
              <a:solidFill>
                <a:srgbClr val="003087"/>
              </a:solidFill>
            </a:endParaRPr>
          </a:p>
        </p:txBody>
      </p:sp>
      <p:sp>
        <p:nvSpPr>
          <p:cNvPr id="14" name="Rectangle 13"/>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04775" y="307906"/>
            <a:ext cx="11953876" cy="594054"/>
          </a:xfrm>
          <a:prstGeom prst="rect">
            <a:avLst/>
          </a:prstGeom>
          <a:noFill/>
          <a:ln w="6350">
            <a:solidFill>
              <a:srgbClr val="0030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94530" y="344154"/>
            <a:ext cx="5632296" cy="521557"/>
          </a:xfrm>
          <a:prstGeom prst="rect">
            <a:avLst/>
          </a:prstGeom>
        </p:spPr>
      </p:pic>
    </p:spTree>
    <p:extLst>
      <p:ext uri="{BB962C8B-B14F-4D97-AF65-F5344CB8AC3E}">
        <p14:creationId xmlns:p14="http://schemas.microsoft.com/office/powerpoint/2010/main" xmlns="" val="37266770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3">
    <p:spTree>
      <p:nvGrpSpPr>
        <p:cNvPr id="1" name=""/>
        <p:cNvGrpSpPr/>
        <p:nvPr/>
      </p:nvGrpSpPr>
      <p:grpSpPr>
        <a:xfrm>
          <a:off x="0" y="0"/>
          <a:ext cx="0" cy="0"/>
          <a:chOff x="0" y="0"/>
          <a:chExt cx="0" cy="0"/>
        </a:xfrm>
      </p:grpSpPr>
      <p:sp>
        <p:nvSpPr>
          <p:cNvPr id="7" name="Rectangle 6"/>
          <p:cNvSpPr/>
          <p:nvPr/>
        </p:nvSpPr>
        <p:spPr>
          <a:xfrm>
            <a:off x="104776" y="50009"/>
            <a:ext cx="3972157" cy="217278"/>
          </a:xfrm>
          <a:prstGeom prst="rect">
            <a:avLst/>
          </a:prstGeom>
          <a:solidFill>
            <a:srgbClr val="0077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99376" y="50009"/>
            <a:ext cx="3972157" cy="217278"/>
          </a:xfrm>
          <a:prstGeom prst="rect">
            <a:avLst/>
          </a:prstGeom>
          <a:solidFill>
            <a:srgbClr val="C69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086495" y="50009"/>
            <a:ext cx="3972157" cy="217278"/>
          </a:xfrm>
          <a:prstGeom prst="rect">
            <a:avLst/>
          </a:prstGeom>
          <a:solidFill>
            <a:srgbClr val="6782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67652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92E25180-FB37-4B4B-B84F-76CE43EB34A6}" type="datetimeFigureOut">
              <a:rPr lang="en-US" smtClean="0"/>
              <a:pPr/>
              <a:t>5/16/2017</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536EA206-2C68-4F60-8535-7ADAF432EB94}" type="slidenum">
              <a:rPr lang="en-US" smtClean="0"/>
              <a:pPr/>
              <a:t>‹#›</a:t>
            </a:fld>
            <a:endParaRPr lang="en-US" dirty="0"/>
          </a:p>
        </p:txBody>
      </p:sp>
    </p:spTree>
    <p:extLst>
      <p:ext uri="{BB962C8B-B14F-4D97-AF65-F5344CB8AC3E}">
        <p14:creationId xmlns:p14="http://schemas.microsoft.com/office/powerpoint/2010/main" xmlns="" val="4114384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342900" indent="-342900" algn="l" defTabSz="457200" rtl="0" eaLnBrk="1" latinLnBrk="0" hangingPunct="1">
        <a:spcBef>
          <a:spcPct val="20000"/>
        </a:spcBef>
        <a:buClr>
          <a:srgbClr val="0077C8"/>
        </a:buClr>
        <a:buFont typeface="Arial" panose="020B0604020202020204" pitchFamily="34" charset="0"/>
        <a:buChar char="•"/>
        <a:defRPr sz="32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077C8"/>
        </a:buClr>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077C8"/>
        </a:buClr>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Clr>
          <a:srgbClr val="0077C8"/>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Clr>
          <a:srgbClr val="0077C8"/>
        </a:buClr>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4" y="2754756"/>
            <a:ext cx="11953876" cy="661983"/>
          </a:xfrm>
        </p:spPr>
        <p:txBody>
          <a:bodyPr/>
          <a:lstStyle/>
          <a:p>
            <a:r>
              <a:rPr lang="en-US" dirty="0" smtClean="0"/>
              <a:t>governance assessment project</a:t>
            </a:r>
            <a:endParaRPr lang="en-US" dirty="0"/>
          </a:p>
        </p:txBody>
      </p:sp>
      <p:sp>
        <p:nvSpPr>
          <p:cNvPr id="3" name="Subtitle 2"/>
          <p:cNvSpPr>
            <a:spLocks noGrp="1"/>
          </p:cNvSpPr>
          <p:nvPr>
            <p:ph type="subTitle" idx="1"/>
          </p:nvPr>
        </p:nvSpPr>
        <p:spPr>
          <a:xfrm>
            <a:off x="104774" y="3646650"/>
            <a:ext cx="11953876" cy="2323833"/>
          </a:xfrm>
        </p:spPr>
        <p:txBody>
          <a:bodyPr/>
          <a:lstStyle/>
          <a:p>
            <a:r>
              <a:rPr lang="en-US" i="1" dirty="0" smtClean="0"/>
              <a:t>Cesar Della Biancia</a:t>
            </a:r>
          </a:p>
          <a:p>
            <a:r>
              <a:rPr lang="en-US" sz="1800" i="1" dirty="0" smtClean="0"/>
              <a:t>MSKCC</a:t>
            </a:r>
          </a:p>
          <a:p>
            <a:r>
              <a:rPr lang="en-US" i="1" dirty="0" smtClean="0"/>
              <a:t>Todd Pawlicki</a:t>
            </a:r>
          </a:p>
          <a:p>
            <a:r>
              <a:rPr lang="en-US" sz="1800" i="1" dirty="0" smtClean="0"/>
              <a:t>UC San Diego</a:t>
            </a:r>
          </a:p>
          <a:p>
            <a:r>
              <a:rPr lang="en-US" sz="1800" i="1" dirty="0" smtClean="0"/>
              <a:t>AAPM Secretary</a:t>
            </a:r>
            <a:endParaRPr lang="en-US" sz="1800" i="1" dirty="0"/>
          </a:p>
        </p:txBody>
      </p:sp>
    </p:spTree>
    <p:extLst>
      <p:ext uri="{BB962C8B-B14F-4D97-AF65-F5344CB8AC3E}">
        <p14:creationId xmlns:p14="http://schemas.microsoft.com/office/powerpoint/2010/main" xmlns="" val="2766923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Board sizes &amp; trends</a:t>
            </a:r>
            <a:endParaRPr lang="en-US" dirty="0"/>
          </a:p>
        </p:txBody>
      </p:sp>
      <p:grpSp>
        <p:nvGrpSpPr>
          <p:cNvPr id="4" name="Group 3"/>
          <p:cNvGrpSpPr/>
          <p:nvPr/>
        </p:nvGrpSpPr>
        <p:grpSpPr>
          <a:xfrm>
            <a:off x="261350" y="2510597"/>
            <a:ext cx="11640726" cy="2628900"/>
            <a:chOff x="243887" y="2228850"/>
            <a:chExt cx="11640726" cy="262890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3403" t="19753" r="9235" b="50247"/>
            <a:stretch/>
          </p:blipFill>
          <p:spPr bwMode="auto">
            <a:xfrm>
              <a:off x="243887" y="2228850"/>
              <a:ext cx="11640726" cy="2628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568700" y="4546600"/>
              <a:ext cx="736600" cy="311150"/>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3513554" y="6247715"/>
            <a:ext cx="5287088" cy="338554"/>
          </a:xfrm>
          <a:prstGeom prst="rect">
            <a:avLst/>
          </a:prstGeom>
          <a:noFill/>
        </p:spPr>
        <p:txBody>
          <a:bodyPr wrap="none" rtlCol="0">
            <a:spAutoFit/>
          </a:bodyPr>
          <a:lstStyle/>
          <a:p>
            <a:r>
              <a:rPr lang="en-US" sz="1600" dirty="0"/>
              <a:t>http://</a:t>
            </a:r>
            <a:r>
              <a:rPr lang="en-US" sz="1600" dirty="0" smtClean="0"/>
              <a:t>www.blueavocado.org/content/whats-right-size-board</a:t>
            </a:r>
            <a:endParaRPr lang="en-US" sz="1600" dirty="0"/>
          </a:p>
        </p:txBody>
      </p:sp>
    </p:spTree>
    <p:extLst>
      <p:ext uri="{BB962C8B-B14F-4D97-AF65-F5344CB8AC3E}">
        <p14:creationId xmlns:p14="http://schemas.microsoft.com/office/powerpoint/2010/main" xmlns="" val="2075244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Previous 2005 membership vote on governance changes</a:t>
            </a:r>
          </a:p>
          <a:p>
            <a:pPr>
              <a:lnSpc>
                <a:spcPct val="30000"/>
              </a:lnSpc>
              <a:spcBef>
                <a:spcPts val="0"/>
              </a:spcBef>
            </a:pPr>
            <a:endParaRPr lang="en-US" dirty="0"/>
          </a:p>
          <a:p>
            <a:r>
              <a:rPr lang="en-US" dirty="0" smtClean="0"/>
              <a:t>Results</a:t>
            </a:r>
          </a:p>
          <a:p>
            <a:pPr lvl="1"/>
            <a:r>
              <a:rPr lang="en-US" dirty="0"/>
              <a:t>60% ‘yes’ votes and 40% ‘no’ votes</a:t>
            </a:r>
          </a:p>
          <a:p>
            <a:pPr lvl="1"/>
            <a:r>
              <a:rPr lang="en-US" dirty="0"/>
              <a:t>67% ‘yes’ votes needed to carry an amendment to AAPM </a:t>
            </a:r>
            <a:r>
              <a:rPr lang="en-US" dirty="0" smtClean="0"/>
              <a:t>governance</a:t>
            </a:r>
          </a:p>
          <a:p>
            <a:pPr>
              <a:lnSpc>
                <a:spcPct val="30000"/>
              </a:lnSpc>
              <a:spcBef>
                <a:spcPts val="0"/>
              </a:spcBef>
            </a:pPr>
            <a:endParaRPr lang="en-US" dirty="0"/>
          </a:p>
          <a:p>
            <a:r>
              <a:rPr lang="en-US" dirty="0" smtClean="0"/>
              <a:t>64 </a:t>
            </a:r>
            <a:r>
              <a:rPr lang="en-US" dirty="0"/>
              <a:t>additional ‘yes’ votes would have carried the </a:t>
            </a:r>
            <a:r>
              <a:rPr lang="en-US" dirty="0" smtClean="0"/>
              <a:t>amendment</a:t>
            </a:r>
          </a:p>
          <a:p>
            <a:endParaRPr lang="en-US" dirty="0"/>
          </a:p>
        </p:txBody>
      </p:sp>
      <p:sp>
        <p:nvSpPr>
          <p:cNvPr id="3" name="Title 2"/>
          <p:cNvSpPr>
            <a:spLocks noGrp="1"/>
          </p:cNvSpPr>
          <p:nvPr>
            <p:ph type="ctrTitle"/>
          </p:nvPr>
        </p:nvSpPr>
        <p:spPr/>
        <p:txBody>
          <a:bodyPr/>
          <a:lstStyle/>
          <a:p>
            <a:r>
              <a:rPr lang="en-US" dirty="0" smtClean="0"/>
              <a:t>Membership recognition governance changes</a:t>
            </a:r>
            <a:endParaRPr lang="en-US" dirty="0"/>
          </a:p>
        </p:txBody>
      </p:sp>
    </p:spTree>
    <p:extLst>
      <p:ext uri="{BB962C8B-B14F-4D97-AF65-F5344CB8AC3E}">
        <p14:creationId xmlns:p14="http://schemas.microsoft.com/office/powerpoint/2010/main" xmlns="" val="1511367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3061" y="646314"/>
            <a:ext cx="7715172" cy="5861613"/>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2" name="Oval 11"/>
          <p:cNvSpPr>
            <a:spLocks/>
          </p:cNvSpPr>
          <p:nvPr/>
        </p:nvSpPr>
        <p:spPr>
          <a:xfrm>
            <a:off x="6102870" y="1542433"/>
            <a:ext cx="617132" cy="473081"/>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9" name="Oval 18"/>
          <p:cNvSpPr>
            <a:spLocks noChangeAspect="1"/>
          </p:cNvSpPr>
          <p:nvPr/>
        </p:nvSpPr>
        <p:spPr>
          <a:xfrm>
            <a:off x="4818631" y="1033976"/>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 name="TextBox 1"/>
          <p:cNvSpPr txBox="1"/>
          <p:nvPr/>
        </p:nvSpPr>
        <p:spPr>
          <a:xfrm>
            <a:off x="207053" y="501662"/>
            <a:ext cx="1919731" cy="954107"/>
          </a:xfrm>
          <a:prstGeom prst="rect">
            <a:avLst/>
          </a:prstGeom>
          <a:noFill/>
        </p:spPr>
        <p:txBody>
          <a:bodyPr wrap="square" rtlCol="0">
            <a:spAutoFit/>
          </a:bodyPr>
          <a:lstStyle/>
          <a:p>
            <a:pPr algn="ctr"/>
            <a:r>
              <a:rPr lang="en-US" sz="2800" b="1" dirty="0" smtClean="0"/>
              <a:t>Board of Directors</a:t>
            </a:r>
            <a:endParaRPr lang="en-US" sz="2800" b="1" dirty="0"/>
          </a:p>
        </p:txBody>
      </p:sp>
      <p:sp>
        <p:nvSpPr>
          <p:cNvPr id="60" name="TextBox 59"/>
          <p:cNvSpPr txBox="1"/>
          <p:nvPr/>
        </p:nvSpPr>
        <p:spPr>
          <a:xfrm>
            <a:off x="9213889" y="633407"/>
            <a:ext cx="2563187" cy="769441"/>
          </a:xfrm>
          <a:prstGeom prst="rect">
            <a:avLst/>
          </a:prstGeom>
          <a:noFill/>
        </p:spPr>
        <p:txBody>
          <a:bodyPr wrap="square" rtlCol="0">
            <a:spAutoFit/>
          </a:bodyPr>
          <a:lstStyle/>
          <a:p>
            <a:r>
              <a:rPr lang="en-US" sz="2400" b="1" dirty="0" smtClean="0"/>
              <a:t>EXCOM</a:t>
            </a:r>
          </a:p>
          <a:p>
            <a:r>
              <a:rPr lang="en-US" sz="2000" dirty="0" smtClean="0"/>
              <a:t>(reports to the Board)</a:t>
            </a:r>
            <a:endParaRPr lang="en-US" sz="2000" dirty="0"/>
          </a:p>
        </p:txBody>
      </p:sp>
      <p:sp>
        <p:nvSpPr>
          <p:cNvPr id="40" name="Oval 39"/>
          <p:cNvSpPr/>
          <p:nvPr/>
        </p:nvSpPr>
        <p:spPr>
          <a:xfrm>
            <a:off x="5380659" y="1320876"/>
            <a:ext cx="2251464" cy="244936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3" name="Oval 62"/>
          <p:cNvSpPr>
            <a:spLocks/>
          </p:cNvSpPr>
          <p:nvPr/>
        </p:nvSpPr>
        <p:spPr>
          <a:xfrm>
            <a:off x="6755982" y="2015514"/>
            <a:ext cx="617132" cy="473081"/>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6" name="Oval 65"/>
          <p:cNvSpPr>
            <a:spLocks/>
          </p:cNvSpPr>
          <p:nvPr/>
        </p:nvSpPr>
        <p:spPr>
          <a:xfrm>
            <a:off x="6673640" y="3010574"/>
            <a:ext cx="617132" cy="473081"/>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2" name="Oval 71"/>
          <p:cNvSpPr>
            <a:spLocks/>
          </p:cNvSpPr>
          <p:nvPr/>
        </p:nvSpPr>
        <p:spPr>
          <a:xfrm>
            <a:off x="5593065" y="2118136"/>
            <a:ext cx="617132" cy="473081"/>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3" name="Oval 72"/>
          <p:cNvSpPr>
            <a:spLocks/>
          </p:cNvSpPr>
          <p:nvPr/>
        </p:nvSpPr>
        <p:spPr>
          <a:xfrm>
            <a:off x="5766796" y="2952866"/>
            <a:ext cx="617132" cy="473081"/>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2" name="Oval 101"/>
          <p:cNvSpPr>
            <a:spLocks noChangeAspect="1"/>
          </p:cNvSpPr>
          <p:nvPr/>
        </p:nvSpPr>
        <p:spPr>
          <a:xfrm>
            <a:off x="7128381" y="4326358"/>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cxnSp>
        <p:nvCxnSpPr>
          <p:cNvPr id="15" name="Straight Arrow Connector 14"/>
          <p:cNvCxnSpPr>
            <a:stCxn id="60" idx="1"/>
          </p:cNvCxnSpPr>
          <p:nvPr/>
        </p:nvCxnSpPr>
        <p:spPr>
          <a:xfrm flipH="1">
            <a:off x="7175420" y="1018128"/>
            <a:ext cx="2038469" cy="790870"/>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64" name="Oval 63"/>
          <p:cNvSpPr>
            <a:spLocks noChangeAspect="1"/>
          </p:cNvSpPr>
          <p:nvPr/>
        </p:nvSpPr>
        <p:spPr>
          <a:xfrm>
            <a:off x="6241255" y="2433629"/>
            <a:ext cx="640804" cy="47932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6" name="Oval 45"/>
          <p:cNvSpPr>
            <a:spLocks noChangeAspect="1"/>
          </p:cNvSpPr>
          <p:nvPr/>
        </p:nvSpPr>
        <p:spPr>
          <a:xfrm>
            <a:off x="4397546" y="5056603"/>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7" name="Oval 46"/>
          <p:cNvSpPr>
            <a:spLocks noChangeAspect="1"/>
          </p:cNvSpPr>
          <p:nvPr/>
        </p:nvSpPr>
        <p:spPr>
          <a:xfrm>
            <a:off x="5517484" y="3994370"/>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8" name="Oval 47"/>
          <p:cNvSpPr>
            <a:spLocks noChangeAspect="1"/>
          </p:cNvSpPr>
          <p:nvPr/>
        </p:nvSpPr>
        <p:spPr>
          <a:xfrm>
            <a:off x="3144390" y="5768498"/>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9" name="Oval 48"/>
          <p:cNvSpPr>
            <a:spLocks noChangeAspect="1"/>
          </p:cNvSpPr>
          <p:nvPr/>
        </p:nvSpPr>
        <p:spPr>
          <a:xfrm>
            <a:off x="4285875" y="5820595"/>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0" name="Oval 49"/>
          <p:cNvSpPr>
            <a:spLocks noChangeAspect="1"/>
          </p:cNvSpPr>
          <p:nvPr/>
        </p:nvSpPr>
        <p:spPr>
          <a:xfrm>
            <a:off x="6008476" y="4596015"/>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1" name="Oval 50"/>
          <p:cNvSpPr>
            <a:spLocks noChangeAspect="1"/>
          </p:cNvSpPr>
          <p:nvPr/>
        </p:nvSpPr>
        <p:spPr>
          <a:xfrm>
            <a:off x="6482413" y="3914895"/>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2" name="Oval 51"/>
          <p:cNvSpPr>
            <a:spLocks noChangeAspect="1"/>
          </p:cNvSpPr>
          <p:nvPr/>
        </p:nvSpPr>
        <p:spPr>
          <a:xfrm>
            <a:off x="6686668" y="4917733"/>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3" name="Oval 52"/>
          <p:cNvSpPr>
            <a:spLocks noChangeAspect="1"/>
          </p:cNvSpPr>
          <p:nvPr/>
        </p:nvSpPr>
        <p:spPr>
          <a:xfrm>
            <a:off x="7383731" y="3582856"/>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4" name="Oval 53"/>
          <p:cNvSpPr>
            <a:spLocks noChangeAspect="1"/>
          </p:cNvSpPr>
          <p:nvPr/>
        </p:nvSpPr>
        <p:spPr>
          <a:xfrm>
            <a:off x="6058088" y="5405755"/>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5" name="Oval 54"/>
          <p:cNvSpPr>
            <a:spLocks noChangeAspect="1"/>
          </p:cNvSpPr>
          <p:nvPr/>
        </p:nvSpPr>
        <p:spPr>
          <a:xfrm>
            <a:off x="5238897" y="5707997"/>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6" name="Oval 55"/>
          <p:cNvSpPr>
            <a:spLocks noChangeAspect="1"/>
          </p:cNvSpPr>
          <p:nvPr/>
        </p:nvSpPr>
        <p:spPr>
          <a:xfrm>
            <a:off x="4032384" y="925330"/>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7" name="Oval 56"/>
          <p:cNvSpPr>
            <a:spLocks noChangeAspect="1"/>
          </p:cNvSpPr>
          <p:nvPr/>
        </p:nvSpPr>
        <p:spPr>
          <a:xfrm>
            <a:off x="3513612" y="1682882"/>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8" name="Oval 57"/>
          <p:cNvSpPr>
            <a:spLocks noChangeAspect="1"/>
          </p:cNvSpPr>
          <p:nvPr/>
        </p:nvSpPr>
        <p:spPr>
          <a:xfrm>
            <a:off x="2755959" y="4950641"/>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9" name="Oval 58"/>
          <p:cNvSpPr>
            <a:spLocks noChangeAspect="1"/>
          </p:cNvSpPr>
          <p:nvPr/>
        </p:nvSpPr>
        <p:spPr>
          <a:xfrm>
            <a:off x="2773474" y="1859677"/>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1" name="Oval 60"/>
          <p:cNvSpPr>
            <a:spLocks noChangeAspect="1"/>
          </p:cNvSpPr>
          <p:nvPr/>
        </p:nvSpPr>
        <p:spPr>
          <a:xfrm>
            <a:off x="3244394" y="966473"/>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2" name="Oval 61"/>
          <p:cNvSpPr>
            <a:spLocks noChangeAspect="1"/>
          </p:cNvSpPr>
          <p:nvPr/>
        </p:nvSpPr>
        <p:spPr>
          <a:xfrm>
            <a:off x="2434486" y="1158052"/>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5" name="Oval 64"/>
          <p:cNvSpPr>
            <a:spLocks noChangeAspect="1"/>
          </p:cNvSpPr>
          <p:nvPr/>
        </p:nvSpPr>
        <p:spPr>
          <a:xfrm>
            <a:off x="2452508" y="3003345"/>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7" name="Oval 66"/>
          <p:cNvSpPr>
            <a:spLocks noChangeAspect="1"/>
          </p:cNvSpPr>
          <p:nvPr/>
        </p:nvSpPr>
        <p:spPr>
          <a:xfrm>
            <a:off x="1953784" y="2414350"/>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8" name="Oval 67"/>
          <p:cNvSpPr>
            <a:spLocks noChangeAspect="1"/>
          </p:cNvSpPr>
          <p:nvPr/>
        </p:nvSpPr>
        <p:spPr>
          <a:xfrm>
            <a:off x="1792911" y="1590368"/>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9" name="Oval 68"/>
          <p:cNvSpPr>
            <a:spLocks noChangeAspect="1"/>
          </p:cNvSpPr>
          <p:nvPr/>
        </p:nvSpPr>
        <p:spPr>
          <a:xfrm>
            <a:off x="2136649" y="4517067"/>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0" name="Oval 69"/>
          <p:cNvSpPr>
            <a:spLocks noChangeAspect="1"/>
          </p:cNvSpPr>
          <p:nvPr/>
        </p:nvSpPr>
        <p:spPr>
          <a:xfrm>
            <a:off x="1229594" y="1955631"/>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1" name="Oval 70"/>
          <p:cNvSpPr>
            <a:spLocks noChangeAspect="1"/>
          </p:cNvSpPr>
          <p:nvPr/>
        </p:nvSpPr>
        <p:spPr>
          <a:xfrm>
            <a:off x="745401" y="3154987"/>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4" name="Oval 73"/>
          <p:cNvSpPr>
            <a:spLocks noChangeAspect="1"/>
          </p:cNvSpPr>
          <p:nvPr/>
        </p:nvSpPr>
        <p:spPr>
          <a:xfrm>
            <a:off x="1209232" y="4372054"/>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5" name="Oval 74"/>
          <p:cNvSpPr>
            <a:spLocks noChangeAspect="1"/>
          </p:cNvSpPr>
          <p:nvPr/>
        </p:nvSpPr>
        <p:spPr>
          <a:xfrm>
            <a:off x="1130227" y="2570206"/>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6" name="Oval 75"/>
          <p:cNvSpPr>
            <a:spLocks noChangeAspect="1"/>
          </p:cNvSpPr>
          <p:nvPr/>
        </p:nvSpPr>
        <p:spPr>
          <a:xfrm>
            <a:off x="4429306" y="1715410"/>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8" name="Oval 77"/>
          <p:cNvSpPr>
            <a:spLocks noChangeAspect="1"/>
          </p:cNvSpPr>
          <p:nvPr/>
        </p:nvSpPr>
        <p:spPr>
          <a:xfrm>
            <a:off x="1549252" y="3160256"/>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9" name="Oval 78"/>
          <p:cNvSpPr>
            <a:spLocks noChangeAspect="1"/>
          </p:cNvSpPr>
          <p:nvPr/>
        </p:nvSpPr>
        <p:spPr>
          <a:xfrm>
            <a:off x="2292150" y="5464322"/>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0" name="Oval 79"/>
          <p:cNvSpPr>
            <a:spLocks noChangeAspect="1"/>
          </p:cNvSpPr>
          <p:nvPr/>
        </p:nvSpPr>
        <p:spPr>
          <a:xfrm>
            <a:off x="1982880" y="3770035"/>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1" name="Oval 80"/>
          <p:cNvSpPr>
            <a:spLocks noChangeAspect="1"/>
          </p:cNvSpPr>
          <p:nvPr/>
        </p:nvSpPr>
        <p:spPr>
          <a:xfrm>
            <a:off x="1560928" y="4974546"/>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3" name="Oval 112"/>
          <p:cNvSpPr>
            <a:spLocks noChangeAspect="1"/>
          </p:cNvSpPr>
          <p:nvPr/>
        </p:nvSpPr>
        <p:spPr>
          <a:xfrm>
            <a:off x="986020" y="3769562"/>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4" name="Oval 113"/>
          <p:cNvSpPr>
            <a:spLocks noChangeAspect="1"/>
          </p:cNvSpPr>
          <p:nvPr/>
        </p:nvSpPr>
        <p:spPr>
          <a:xfrm>
            <a:off x="8702803" y="3635545"/>
            <a:ext cx="622242" cy="465444"/>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21</a:t>
            </a:r>
            <a:endParaRPr lang="en-US" sz="1400" dirty="0">
              <a:latin typeface="Arial" panose="020B0604020202020204" pitchFamily="34" charset="0"/>
              <a:cs typeface="Arial" panose="020B0604020202020204" pitchFamily="34" charset="0"/>
            </a:endParaRPr>
          </a:p>
        </p:txBody>
      </p:sp>
      <p:sp>
        <p:nvSpPr>
          <p:cNvPr id="115" name="Oval 114"/>
          <p:cNvSpPr>
            <a:spLocks noChangeAspect="1"/>
          </p:cNvSpPr>
          <p:nvPr/>
        </p:nvSpPr>
        <p:spPr>
          <a:xfrm>
            <a:off x="8712084" y="4501519"/>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p:txBody>
      </p:sp>
      <p:sp>
        <p:nvSpPr>
          <p:cNvPr id="116" name="Oval 115"/>
          <p:cNvSpPr>
            <a:spLocks noChangeAspect="1"/>
          </p:cNvSpPr>
          <p:nvPr/>
        </p:nvSpPr>
        <p:spPr>
          <a:xfrm>
            <a:off x="8681687" y="1999801"/>
            <a:ext cx="640804" cy="47932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anose="020B0604020202020204" pitchFamily="34" charset="0"/>
                <a:cs typeface="Arial" panose="020B0604020202020204" pitchFamily="34" charset="0"/>
              </a:rPr>
              <a:t>1</a:t>
            </a:r>
            <a:endParaRPr lang="en-US" sz="1400" dirty="0">
              <a:solidFill>
                <a:schemeClr val="tx1"/>
              </a:solidFill>
              <a:latin typeface="Arial" panose="020B0604020202020204" pitchFamily="34" charset="0"/>
              <a:cs typeface="Arial" panose="020B0604020202020204" pitchFamily="34" charset="0"/>
            </a:endParaRPr>
          </a:p>
        </p:txBody>
      </p:sp>
      <p:sp>
        <p:nvSpPr>
          <p:cNvPr id="117" name="Oval 116"/>
          <p:cNvSpPr>
            <a:spLocks/>
          </p:cNvSpPr>
          <p:nvPr/>
        </p:nvSpPr>
        <p:spPr>
          <a:xfrm>
            <a:off x="8705358" y="2832562"/>
            <a:ext cx="617132" cy="473081"/>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p:txBody>
      </p:sp>
      <p:sp>
        <p:nvSpPr>
          <p:cNvPr id="3" name="TextBox 2"/>
          <p:cNvSpPr txBox="1"/>
          <p:nvPr/>
        </p:nvSpPr>
        <p:spPr>
          <a:xfrm>
            <a:off x="9488970" y="2054799"/>
            <a:ext cx="1887889" cy="369332"/>
          </a:xfrm>
          <a:prstGeom prst="rect">
            <a:avLst/>
          </a:prstGeom>
          <a:noFill/>
        </p:spPr>
        <p:txBody>
          <a:bodyPr wrap="none" rtlCol="0">
            <a:spAutoFit/>
          </a:bodyPr>
          <a:lstStyle/>
          <a:p>
            <a:r>
              <a:rPr lang="en-US" dirty="0" smtClean="0"/>
              <a:t>Executive Director</a:t>
            </a:r>
            <a:endParaRPr lang="en-US" dirty="0"/>
          </a:p>
        </p:txBody>
      </p:sp>
      <p:sp>
        <p:nvSpPr>
          <p:cNvPr id="118" name="TextBox 117"/>
          <p:cNvSpPr txBox="1"/>
          <p:nvPr/>
        </p:nvSpPr>
        <p:spPr>
          <a:xfrm>
            <a:off x="9483038" y="2756260"/>
            <a:ext cx="2094959" cy="646331"/>
          </a:xfrm>
          <a:prstGeom prst="rect">
            <a:avLst/>
          </a:prstGeom>
          <a:noFill/>
        </p:spPr>
        <p:txBody>
          <a:bodyPr wrap="square" rtlCol="0">
            <a:spAutoFit/>
          </a:bodyPr>
          <a:lstStyle/>
          <a:p>
            <a:r>
              <a:rPr lang="en-US" dirty="0" smtClean="0"/>
              <a:t>Presidential Chain, Treasurer, Secretary</a:t>
            </a:r>
            <a:endParaRPr lang="en-US" dirty="0"/>
          </a:p>
        </p:txBody>
      </p:sp>
      <p:sp>
        <p:nvSpPr>
          <p:cNvPr id="119" name="TextBox 118"/>
          <p:cNvSpPr txBox="1"/>
          <p:nvPr/>
        </p:nvSpPr>
        <p:spPr>
          <a:xfrm>
            <a:off x="9488970" y="3541170"/>
            <a:ext cx="2094959" cy="646331"/>
          </a:xfrm>
          <a:prstGeom prst="rect">
            <a:avLst/>
          </a:prstGeom>
          <a:noFill/>
        </p:spPr>
        <p:txBody>
          <a:bodyPr wrap="square" rtlCol="0">
            <a:spAutoFit/>
          </a:bodyPr>
          <a:lstStyle/>
          <a:p>
            <a:r>
              <a:rPr lang="en-US" dirty="0" smtClean="0"/>
              <a:t>Chapter elected board member</a:t>
            </a:r>
            <a:endParaRPr lang="en-US" dirty="0"/>
          </a:p>
        </p:txBody>
      </p:sp>
      <p:sp>
        <p:nvSpPr>
          <p:cNvPr id="120" name="TextBox 119"/>
          <p:cNvSpPr txBox="1"/>
          <p:nvPr/>
        </p:nvSpPr>
        <p:spPr>
          <a:xfrm>
            <a:off x="9512832" y="4397420"/>
            <a:ext cx="2094959" cy="646331"/>
          </a:xfrm>
          <a:prstGeom prst="rect">
            <a:avLst/>
          </a:prstGeom>
          <a:noFill/>
        </p:spPr>
        <p:txBody>
          <a:bodyPr wrap="square" rtlCol="0">
            <a:spAutoFit/>
          </a:bodyPr>
          <a:lstStyle/>
          <a:p>
            <a:r>
              <a:rPr lang="en-US" dirty="0" smtClean="0"/>
              <a:t>Member-at-Large board member</a:t>
            </a:r>
            <a:endParaRPr lang="en-US" dirty="0"/>
          </a:p>
        </p:txBody>
      </p:sp>
      <p:sp>
        <p:nvSpPr>
          <p:cNvPr id="4" name="TextBox 3"/>
          <p:cNvSpPr txBox="1"/>
          <p:nvPr/>
        </p:nvSpPr>
        <p:spPr>
          <a:xfrm>
            <a:off x="4864648" y="204546"/>
            <a:ext cx="4013471" cy="461665"/>
          </a:xfrm>
          <a:prstGeom prst="rect">
            <a:avLst/>
          </a:prstGeom>
          <a:noFill/>
        </p:spPr>
        <p:txBody>
          <a:bodyPr wrap="none" rtlCol="0">
            <a:spAutoFit/>
          </a:bodyPr>
          <a:lstStyle/>
          <a:p>
            <a:r>
              <a:rPr lang="en-US" sz="2400" b="1" u="sng" dirty="0" smtClean="0"/>
              <a:t>Current Governance Structure</a:t>
            </a:r>
            <a:endParaRPr lang="en-US" sz="2400" b="1" u="sng" dirty="0"/>
          </a:p>
        </p:txBody>
      </p:sp>
      <p:sp>
        <p:nvSpPr>
          <p:cNvPr id="77" name="Oval 76"/>
          <p:cNvSpPr>
            <a:spLocks noChangeAspect="1"/>
          </p:cNvSpPr>
          <p:nvPr/>
        </p:nvSpPr>
        <p:spPr>
          <a:xfrm>
            <a:off x="8712084" y="5267482"/>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10</a:t>
            </a:r>
            <a:endParaRPr lang="en-US" sz="1400" dirty="0">
              <a:latin typeface="Arial" panose="020B0604020202020204" pitchFamily="34" charset="0"/>
              <a:cs typeface="Arial" panose="020B0604020202020204" pitchFamily="34" charset="0"/>
            </a:endParaRPr>
          </a:p>
        </p:txBody>
      </p:sp>
      <p:sp>
        <p:nvSpPr>
          <p:cNvPr id="82" name="TextBox 81"/>
          <p:cNvSpPr txBox="1"/>
          <p:nvPr/>
        </p:nvSpPr>
        <p:spPr>
          <a:xfrm>
            <a:off x="9488970" y="5174039"/>
            <a:ext cx="2094959" cy="646331"/>
          </a:xfrm>
          <a:prstGeom prst="rect">
            <a:avLst/>
          </a:prstGeom>
          <a:noFill/>
        </p:spPr>
        <p:txBody>
          <a:bodyPr wrap="square" rtlCol="0">
            <a:spAutoFit/>
          </a:bodyPr>
          <a:lstStyle/>
          <a:p>
            <a:r>
              <a:rPr lang="en-US" dirty="0" smtClean="0"/>
              <a:t>Non-voting board member</a:t>
            </a:r>
            <a:endParaRPr lang="en-US" dirty="0"/>
          </a:p>
        </p:txBody>
      </p:sp>
      <p:sp>
        <p:nvSpPr>
          <p:cNvPr id="83" name="Oval 82"/>
          <p:cNvSpPr>
            <a:spLocks noChangeAspect="1"/>
          </p:cNvSpPr>
          <p:nvPr/>
        </p:nvSpPr>
        <p:spPr>
          <a:xfrm>
            <a:off x="5225576" y="4913498"/>
            <a:ext cx="622242" cy="465444"/>
          </a:xfrm>
          <a:prstGeom prst="ellipse">
            <a:avLst/>
          </a:prstGeom>
          <a:solidFill>
            <a:srgbClr val="C69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3" name="Oval 102"/>
          <p:cNvSpPr>
            <a:spLocks noChangeAspect="1"/>
          </p:cNvSpPr>
          <p:nvPr/>
        </p:nvSpPr>
        <p:spPr>
          <a:xfrm>
            <a:off x="2779894" y="4124709"/>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4" name="Oval 103"/>
          <p:cNvSpPr>
            <a:spLocks noChangeAspect="1"/>
          </p:cNvSpPr>
          <p:nvPr/>
        </p:nvSpPr>
        <p:spPr>
          <a:xfrm>
            <a:off x="3048576" y="3410176"/>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5" name="Oval 104"/>
          <p:cNvSpPr>
            <a:spLocks noChangeAspect="1"/>
          </p:cNvSpPr>
          <p:nvPr/>
        </p:nvSpPr>
        <p:spPr>
          <a:xfrm>
            <a:off x="3634889" y="4504079"/>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6" name="Oval 105"/>
          <p:cNvSpPr>
            <a:spLocks noChangeAspect="1"/>
          </p:cNvSpPr>
          <p:nvPr/>
        </p:nvSpPr>
        <p:spPr>
          <a:xfrm>
            <a:off x="3782761" y="3112112"/>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7" name="Oval 106"/>
          <p:cNvSpPr>
            <a:spLocks noChangeAspect="1"/>
          </p:cNvSpPr>
          <p:nvPr/>
        </p:nvSpPr>
        <p:spPr>
          <a:xfrm>
            <a:off x="3079684" y="2601063"/>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8" name="Oval 107"/>
          <p:cNvSpPr>
            <a:spLocks noChangeAspect="1"/>
          </p:cNvSpPr>
          <p:nvPr/>
        </p:nvSpPr>
        <p:spPr>
          <a:xfrm>
            <a:off x="4666382" y="2586630"/>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9" name="Oval 108"/>
          <p:cNvSpPr>
            <a:spLocks noChangeAspect="1"/>
          </p:cNvSpPr>
          <p:nvPr/>
        </p:nvSpPr>
        <p:spPr>
          <a:xfrm>
            <a:off x="4638461" y="3378986"/>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0" name="Oval 109"/>
          <p:cNvSpPr>
            <a:spLocks noChangeAspect="1"/>
          </p:cNvSpPr>
          <p:nvPr/>
        </p:nvSpPr>
        <p:spPr>
          <a:xfrm>
            <a:off x="4598101" y="4326304"/>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1" name="Oval 110"/>
          <p:cNvSpPr>
            <a:spLocks noChangeAspect="1"/>
          </p:cNvSpPr>
          <p:nvPr/>
        </p:nvSpPr>
        <p:spPr>
          <a:xfrm>
            <a:off x="3831734" y="3852175"/>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2" name="Oval 111"/>
          <p:cNvSpPr>
            <a:spLocks noChangeAspect="1"/>
          </p:cNvSpPr>
          <p:nvPr/>
        </p:nvSpPr>
        <p:spPr>
          <a:xfrm>
            <a:off x="3606817" y="5220488"/>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21" name="Oval 120"/>
          <p:cNvSpPr>
            <a:spLocks noChangeAspect="1"/>
          </p:cNvSpPr>
          <p:nvPr/>
        </p:nvSpPr>
        <p:spPr>
          <a:xfrm>
            <a:off x="3886136" y="2348120"/>
            <a:ext cx="622242" cy="46544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84" name="Group 83"/>
          <p:cNvGrpSpPr/>
          <p:nvPr/>
        </p:nvGrpSpPr>
        <p:grpSpPr>
          <a:xfrm>
            <a:off x="1367643" y="1050932"/>
            <a:ext cx="6792384" cy="5235107"/>
            <a:chOff x="5244238" y="1652431"/>
            <a:chExt cx="5179615" cy="3844773"/>
          </a:xfrm>
        </p:grpSpPr>
        <p:sp>
          <p:nvSpPr>
            <p:cNvPr id="85" name="Explosion 1 84"/>
            <p:cNvSpPr/>
            <p:nvPr/>
          </p:nvSpPr>
          <p:spPr>
            <a:xfrm>
              <a:off x="5244238" y="1652431"/>
              <a:ext cx="5179615" cy="3844773"/>
            </a:xfrm>
            <a:prstGeom prst="irregularSeal1">
              <a:avLst/>
            </a:prstGeom>
            <a:solidFill>
              <a:srgbClr val="C00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6302916" y="2758072"/>
              <a:ext cx="2954744" cy="1333622"/>
            </a:xfrm>
            <a:prstGeom prst="rect">
              <a:avLst/>
            </a:prstGeom>
            <a:noFill/>
          </p:spPr>
          <p:txBody>
            <a:bodyPr wrap="square" rtlCol="0" anchor="ctr">
              <a:spAutoFit/>
            </a:bodyPr>
            <a:lstStyle/>
            <a:p>
              <a:pPr algn="ctr"/>
              <a:r>
                <a:rPr lang="en-US" sz="8000" b="1" dirty="0" smtClean="0">
                  <a:solidFill>
                    <a:schemeClr val="bg1"/>
                  </a:solidFill>
                </a:rPr>
                <a:t>N = 49</a:t>
              </a:r>
            </a:p>
            <a:p>
              <a:pPr algn="ctr"/>
              <a:r>
                <a:rPr lang="en-US" sz="2800" b="1" dirty="0" smtClean="0">
                  <a:solidFill>
                    <a:schemeClr val="bg1"/>
                  </a:solidFill>
                </a:rPr>
                <a:t>(38 voting members)</a:t>
              </a:r>
              <a:endParaRPr lang="en-US" sz="2800" b="1" dirty="0">
                <a:solidFill>
                  <a:schemeClr val="bg1"/>
                </a:solidFill>
              </a:endParaRPr>
            </a:p>
          </p:txBody>
        </p:sp>
      </p:grpSp>
      <p:sp>
        <p:nvSpPr>
          <p:cNvPr id="6" name="Rectangle 5"/>
          <p:cNvSpPr/>
          <p:nvPr/>
        </p:nvSpPr>
        <p:spPr>
          <a:xfrm>
            <a:off x="207053" y="289112"/>
            <a:ext cx="11922194" cy="651510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Explosion 1 89"/>
          <p:cNvSpPr/>
          <p:nvPr/>
        </p:nvSpPr>
        <p:spPr>
          <a:xfrm>
            <a:off x="5486492" y="1376345"/>
            <a:ext cx="2105292" cy="2273729"/>
          </a:xfrm>
          <a:prstGeom prst="irregularSeal1">
            <a:avLst/>
          </a:prstGeom>
          <a:solidFill>
            <a:srgbClr val="C00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N = 6</a:t>
            </a:r>
            <a:endParaRPr lang="en-US" sz="3200" b="1" dirty="0"/>
          </a:p>
        </p:txBody>
      </p:sp>
      <p:pic>
        <p:nvPicPr>
          <p:cNvPr id="88" name="Picture 8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976" y="1710215"/>
            <a:ext cx="11563003" cy="4100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321919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fade">
                                      <p:cBhvr>
                                        <p:cTn id="37" dur="500"/>
                                        <p:tgtEl>
                                          <p:spTgt spid="10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fade">
                                      <p:cBhvr>
                                        <p:cTn id="46" dur="500"/>
                                        <p:tgtEl>
                                          <p:spTgt spid="1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500"/>
                                        <p:tgtEl>
                                          <p:spTgt spid="1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8"/>
                                        </p:tgtEl>
                                        <p:attrNameLst>
                                          <p:attrName>style.visibility</p:attrName>
                                        </p:attrNameLst>
                                      </p:cBhvr>
                                      <p:to>
                                        <p:strVal val="visible"/>
                                      </p:to>
                                    </p:set>
                                    <p:animEffect transition="in" filter="fade">
                                      <p:cBhvr>
                                        <p:cTn id="69" dur="500"/>
                                        <p:tgtEl>
                                          <p:spTgt spid="1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fade">
                                      <p:cBhvr>
                                        <p:cTn id="75" dur="500"/>
                                        <p:tgtEl>
                                          <p:spTgt spid="1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childTnLst>
                          </p:cTn>
                        </p:par>
                        <p:par>
                          <p:cTn id="86" fill="hold">
                            <p:stCondLst>
                              <p:cond delay="1000"/>
                            </p:stCondLst>
                            <p:childTnLst>
                              <p:par>
                                <p:cTn id="87" presetID="22" presetClass="entr" presetSubtype="2"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right)">
                                      <p:cBhvr>
                                        <p:cTn id="89" dur="5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fade">
                                      <p:cBhvr>
                                        <p:cTn id="94" dur="500"/>
                                        <p:tgtEl>
                                          <p:spTgt spid="11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fade">
                                      <p:cBhvr>
                                        <p:cTn id="97" dur="500"/>
                                        <p:tgtEl>
                                          <p:spTgt spid="10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4"/>
                                        </p:tgtEl>
                                        <p:attrNameLst>
                                          <p:attrName>style.visibility</p:attrName>
                                        </p:attrNameLst>
                                      </p:cBhvr>
                                      <p:to>
                                        <p:strVal val="visible"/>
                                      </p:to>
                                    </p:set>
                                    <p:animEffect transition="in" filter="fade">
                                      <p:cBhvr>
                                        <p:cTn id="103" dur="500"/>
                                        <p:tgtEl>
                                          <p:spTgt spid="10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fade">
                                      <p:cBhvr>
                                        <p:cTn id="106" dur="500"/>
                                        <p:tgtEl>
                                          <p:spTgt spid="10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fade">
                                      <p:cBhvr>
                                        <p:cTn id="109" dur="500"/>
                                        <p:tgtEl>
                                          <p:spTgt spid="12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6"/>
                                        </p:tgtEl>
                                        <p:attrNameLst>
                                          <p:attrName>style.visibility</p:attrName>
                                        </p:attrNameLst>
                                      </p:cBhvr>
                                      <p:to>
                                        <p:strVal val="visible"/>
                                      </p:to>
                                    </p:set>
                                    <p:animEffect transition="in" filter="fade">
                                      <p:cBhvr>
                                        <p:cTn id="112" dur="500"/>
                                        <p:tgtEl>
                                          <p:spTgt spid="10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11"/>
                                        </p:tgtEl>
                                        <p:attrNameLst>
                                          <p:attrName>style.visibility</p:attrName>
                                        </p:attrNameLst>
                                      </p:cBhvr>
                                      <p:to>
                                        <p:strVal val="visible"/>
                                      </p:to>
                                    </p:set>
                                    <p:animEffect transition="in" filter="fade">
                                      <p:cBhvr>
                                        <p:cTn id="115" dur="500"/>
                                        <p:tgtEl>
                                          <p:spTgt spid="11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0"/>
                                        </p:tgtEl>
                                        <p:attrNameLst>
                                          <p:attrName>style.visibility</p:attrName>
                                        </p:attrNameLst>
                                      </p:cBhvr>
                                      <p:to>
                                        <p:strVal val="visible"/>
                                      </p:to>
                                    </p:set>
                                    <p:animEffect transition="in" filter="fade">
                                      <p:cBhvr>
                                        <p:cTn id="118" dur="500"/>
                                        <p:tgtEl>
                                          <p:spTgt spid="11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9"/>
                                        </p:tgtEl>
                                        <p:attrNameLst>
                                          <p:attrName>style.visibility</p:attrName>
                                        </p:attrNameLst>
                                      </p:cBhvr>
                                      <p:to>
                                        <p:strVal val="visible"/>
                                      </p:to>
                                    </p:set>
                                    <p:animEffect transition="in" filter="fade">
                                      <p:cBhvr>
                                        <p:cTn id="121" dur="500"/>
                                        <p:tgtEl>
                                          <p:spTgt spid="10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500"/>
                                        <p:tgtEl>
                                          <p:spTgt spid="10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82"/>
                                        </p:tgtEl>
                                        <p:attrNameLst>
                                          <p:attrName>style.visibility</p:attrName>
                                        </p:attrNameLst>
                                      </p:cBhvr>
                                      <p:to>
                                        <p:strVal val="visible"/>
                                      </p:to>
                                    </p:set>
                                    <p:animEffect transition="in" filter="fade">
                                      <p:cBhvr>
                                        <p:cTn id="130" dur="500"/>
                                        <p:tgtEl>
                                          <p:spTgt spid="82"/>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8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84"/>
                                        </p:tgtEl>
                                      </p:cBhvr>
                                    </p:animEffect>
                                    <p:set>
                                      <p:cBhvr>
                                        <p:cTn id="139" dur="1" fill="hold">
                                          <p:stCondLst>
                                            <p:cond delay="499"/>
                                          </p:stCondLst>
                                        </p:cTn>
                                        <p:tgtEl>
                                          <p:spTgt spid="84"/>
                                        </p:tgtEl>
                                        <p:attrNameLst>
                                          <p:attrName>style.visibility</p:attrName>
                                        </p:attrNameLst>
                                      </p:cBhvr>
                                      <p:to>
                                        <p:strVal val="hidden"/>
                                      </p:to>
                                    </p:set>
                                  </p:childTnLst>
                                </p:cTn>
                              </p:par>
                            </p:childTnLst>
                          </p:cTn>
                        </p:par>
                        <p:par>
                          <p:cTn id="140" fill="hold">
                            <p:stCondLst>
                              <p:cond delay="500"/>
                            </p:stCondLst>
                            <p:childTnLst>
                              <p:par>
                                <p:cTn id="141" presetID="10" presetClass="entr" presetSubtype="0" fill="hold" grpId="0" nodeType="afterEffect">
                                  <p:stCondLst>
                                    <p:cond delay="0"/>
                                  </p:stCondLst>
                                  <p:childTnLst>
                                    <p:set>
                                      <p:cBhvr>
                                        <p:cTn id="142" dur="1" fill="hold">
                                          <p:stCondLst>
                                            <p:cond delay="0"/>
                                          </p:stCondLst>
                                        </p:cTn>
                                        <p:tgtEl>
                                          <p:spTgt spid="90"/>
                                        </p:tgtEl>
                                        <p:attrNameLst>
                                          <p:attrName>style.visibility</p:attrName>
                                        </p:attrNameLst>
                                      </p:cBhvr>
                                      <p:to>
                                        <p:strVal val="visible"/>
                                      </p:to>
                                    </p:set>
                                    <p:animEffect transition="in" filter="fade">
                                      <p:cBhvr>
                                        <p:cTn id="143" dur="500"/>
                                        <p:tgtEl>
                                          <p:spTgt spid="9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90"/>
                                        </p:tgtEl>
                                      </p:cBhvr>
                                    </p:animEffect>
                                    <p:set>
                                      <p:cBhvr>
                                        <p:cTn id="148" dur="1" fill="hold">
                                          <p:stCondLst>
                                            <p:cond delay="499"/>
                                          </p:stCondLst>
                                        </p:cTn>
                                        <p:tgtEl>
                                          <p:spTgt spid="90"/>
                                        </p:tgtEl>
                                        <p:attrNameLst>
                                          <p:attrName>style.visibility</p:attrName>
                                        </p:attrNameLst>
                                      </p:cBhvr>
                                      <p:to>
                                        <p:strVal val="hidden"/>
                                      </p:to>
                                    </p:se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6"/>
                                        </p:tgtEl>
                                        <p:attrNameLst>
                                          <p:attrName>style.visibility</p:attrName>
                                        </p:attrNameLst>
                                      </p:cBhvr>
                                      <p:to>
                                        <p:strVal val="visible"/>
                                      </p:to>
                                    </p:set>
                                    <p:animEffect transition="in" filter="fade">
                                      <p:cBhvr>
                                        <p:cTn id="152" dur="500"/>
                                        <p:tgtEl>
                                          <p:spTgt spid="6"/>
                                        </p:tgtEl>
                                      </p:cBhvr>
                                    </p:animEffect>
                                  </p:childTnLst>
                                </p:cTn>
                              </p:par>
                            </p:childTnLst>
                          </p:cTn>
                        </p:par>
                        <p:par>
                          <p:cTn id="153" fill="hold">
                            <p:stCondLst>
                              <p:cond delay="1000"/>
                            </p:stCondLst>
                            <p:childTnLst>
                              <p:par>
                                <p:cTn id="154" presetID="10" presetClass="entr" presetSubtype="0" fill="hold" nodeType="afterEffect">
                                  <p:stCondLst>
                                    <p:cond delay="0"/>
                                  </p:stCondLst>
                                  <p:childTnLst>
                                    <p:set>
                                      <p:cBhvr>
                                        <p:cTn id="155" dur="1" fill="hold">
                                          <p:stCondLst>
                                            <p:cond delay="0"/>
                                          </p:stCondLst>
                                        </p:cTn>
                                        <p:tgtEl>
                                          <p:spTgt spid="88"/>
                                        </p:tgtEl>
                                        <p:attrNameLst>
                                          <p:attrName>style.visibility</p:attrName>
                                        </p:attrNameLst>
                                      </p:cBhvr>
                                      <p:to>
                                        <p:strVal val="visible"/>
                                      </p:to>
                                    </p:set>
                                    <p:animEffect transition="in" filter="fade">
                                      <p:cBhvr>
                                        <p:cTn id="15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p:bldP spid="40" grpId="0" animBg="1"/>
      <p:bldP spid="63" grpId="0" animBg="1"/>
      <p:bldP spid="66" grpId="0" animBg="1"/>
      <p:bldP spid="72" grpId="0" animBg="1"/>
      <p:bldP spid="73" grpId="0" animBg="1"/>
      <p:bldP spid="102" grpId="0" animBg="1"/>
      <p:bldP spid="6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115" grpId="0" animBg="1"/>
      <p:bldP spid="116" grpId="0" animBg="1"/>
      <p:bldP spid="117" grpId="0" animBg="1"/>
      <p:bldP spid="3" grpId="0"/>
      <p:bldP spid="118" grpId="0"/>
      <p:bldP spid="120" grpId="0"/>
      <p:bldP spid="77" grpId="0" animBg="1"/>
      <p:bldP spid="82" grpId="0"/>
      <p:bldP spid="83"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21" grpId="0" animBg="1"/>
      <p:bldP spid="6" grpId="0" animBg="1"/>
      <p:bldP spid="90" grpId="0" animBg="1"/>
      <p:bldP spid="9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3061" y="646314"/>
            <a:ext cx="7715172" cy="5861613"/>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nvGrpSpPr>
          <p:cNvPr id="58" name="Group 57"/>
          <p:cNvGrpSpPr/>
          <p:nvPr/>
        </p:nvGrpSpPr>
        <p:grpSpPr>
          <a:xfrm>
            <a:off x="3012834" y="2357018"/>
            <a:ext cx="1371403" cy="1025823"/>
            <a:chOff x="3026247" y="2358606"/>
            <a:chExt cx="1371403" cy="1025823"/>
          </a:xfrm>
        </p:grpSpPr>
        <p:sp>
          <p:nvSpPr>
            <p:cNvPr id="6" name="Oval 5"/>
            <p:cNvSpPr/>
            <p:nvPr/>
          </p:nvSpPr>
          <p:spPr>
            <a:xfrm>
              <a:off x="3026247" y="2358606"/>
              <a:ext cx="1371403" cy="1025823"/>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3095382" y="2693605"/>
              <a:ext cx="1206835"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22" name="Group 21"/>
          <p:cNvGrpSpPr/>
          <p:nvPr/>
        </p:nvGrpSpPr>
        <p:grpSpPr>
          <a:xfrm>
            <a:off x="2750642" y="3604992"/>
            <a:ext cx="1371403" cy="1025823"/>
            <a:chOff x="2794276" y="3670100"/>
            <a:chExt cx="1371403" cy="1025823"/>
          </a:xfrm>
        </p:grpSpPr>
        <p:sp>
          <p:nvSpPr>
            <p:cNvPr id="8" name="Oval 7"/>
            <p:cNvSpPr/>
            <p:nvPr/>
          </p:nvSpPr>
          <p:spPr>
            <a:xfrm>
              <a:off x="2794276" y="3670100"/>
              <a:ext cx="1371403" cy="1025823"/>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2887251" y="3917518"/>
              <a:ext cx="1212912" cy="523220"/>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Immediate Past 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37" name="Group 36"/>
          <p:cNvGrpSpPr/>
          <p:nvPr/>
        </p:nvGrpSpPr>
        <p:grpSpPr>
          <a:xfrm>
            <a:off x="5780930" y="4719826"/>
            <a:ext cx="1450911" cy="1025824"/>
            <a:chOff x="5363515" y="4765636"/>
            <a:chExt cx="1450911" cy="1025824"/>
          </a:xfrm>
        </p:grpSpPr>
        <p:sp>
          <p:nvSpPr>
            <p:cNvPr id="10" name="Oval 9"/>
            <p:cNvSpPr/>
            <p:nvPr/>
          </p:nvSpPr>
          <p:spPr>
            <a:xfrm>
              <a:off x="5418829" y="4765636"/>
              <a:ext cx="1371403" cy="1025824"/>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1" name="TextBox 10"/>
            <p:cNvSpPr txBox="1"/>
            <p:nvPr/>
          </p:nvSpPr>
          <p:spPr>
            <a:xfrm>
              <a:off x="5363515" y="5102088"/>
              <a:ext cx="1450911"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Secretary</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32" name="Group 31"/>
          <p:cNvGrpSpPr/>
          <p:nvPr/>
        </p:nvGrpSpPr>
        <p:grpSpPr>
          <a:xfrm>
            <a:off x="6142823" y="1763114"/>
            <a:ext cx="1371403" cy="1025823"/>
            <a:chOff x="5805953" y="1778704"/>
            <a:chExt cx="1371403" cy="1025823"/>
          </a:xfrm>
        </p:grpSpPr>
        <p:sp>
          <p:nvSpPr>
            <p:cNvPr id="12" name="Oval 11"/>
            <p:cNvSpPr/>
            <p:nvPr/>
          </p:nvSpPr>
          <p:spPr>
            <a:xfrm>
              <a:off x="5805953" y="1778704"/>
              <a:ext cx="1371403" cy="1025823"/>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3" name="TextBox 12"/>
            <p:cNvSpPr txBox="1"/>
            <p:nvPr/>
          </p:nvSpPr>
          <p:spPr>
            <a:xfrm>
              <a:off x="5840891" y="2115170"/>
              <a:ext cx="1301526"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Treasurer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4" name="Group 3"/>
          <p:cNvGrpSpPr/>
          <p:nvPr/>
        </p:nvGrpSpPr>
        <p:grpSpPr>
          <a:xfrm>
            <a:off x="2567772" y="968676"/>
            <a:ext cx="1371403" cy="1025823"/>
            <a:chOff x="2567772" y="968676"/>
            <a:chExt cx="1371403" cy="1025823"/>
          </a:xfrm>
        </p:grpSpPr>
        <p:sp>
          <p:nvSpPr>
            <p:cNvPr id="19" name="Oval 18"/>
            <p:cNvSpPr/>
            <p:nvPr/>
          </p:nvSpPr>
          <p:spPr>
            <a:xfrm>
              <a:off x="2567772" y="968676"/>
              <a:ext cx="1371403" cy="1025823"/>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0" name="TextBox 19"/>
            <p:cNvSpPr txBox="1"/>
            <p:nvPr/>
          </p:nvSpPr>
          <p:spPr>
            <a:xfrm>
              <a:off x="2773557" y="1115231"/>
              <a:ext cx="958634" cy="738664"/>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Science Council</a:t>
              </a:r>
            </a:p>
            <a:p>
              <a:pPr algn="ctr"/>
              <a:r>
                <a:rPr lang="en-US" sz="1400" b="1" dirty="0" smtClean="0">
                  <a:solidFill>
                    <a:schemeClr val="bg1"/>
                  </a:solidFill>
                  <a:latin typeface="Arial" panose="020B0604020202020204" pitchFamily="34" charset="0"/>
                  <a:cs typeface="Arial" panose="020B0604020202020204" pitchFamily="34" charset="0"/>
                </a:rPr>
                <a:t>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33" name="Group 32"/>
          <p:cNvGrpSpPr/>
          <p:nvPr/>
        </p:nvGrpSpPr>
        <p:grpSpPr>
          <a:xfrm>
            <a:off x="4966057" y="2591861"/>
            <a:ext cx="1371403" cy="1025823"/>
            <a:chOff x="4842137" y="2705514"/>
            <a:chExt cx="1371403" cy="1025823"/>
          </a:xfrm>
        </p:grpSpPr>
        <p:sp>
          <p:nvSpPr>
            <p:cNvPr id="23" name="Oval 22"/>
            <p:cNvSpPr/>
            <p:nvPr/>
          </p:nvSpPr>
          <p:spPr>
            <a:xfrm>
              <a:off x="4842137" y="2705514"/>
              <a:ext cx="1371403" cy="1025823"/>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4" name="TextBox 23"/>
            <p:cNvSpPr txBox="1"/>
            <p:nvPr/>
          </p:nvSpPr>
          <p:spPr>
            <a:xfrm>
              <a:off x="4904047" y="3048111"/>
              <a:ext cx="1226047"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President</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34" name="Group 33"/>
          <p:cNvGrpSpPr/>
          <p:nvPr/>
        </p:nvGrpSpPr>
        <p:grpSpPr>
          <a:xfrm>
            <a:off x="4714233" y="3838803"/>
            <a:ext cx="1371403" cy="1025823"/>
            <a:chOff x="4770522" y="3809674"/>
            <a:chExt cx="1371403" cy="1025823"/>
          </a:xfrm>
        </p:grpSpPr>
        <p:sp>
          <p:nvSpPr>
            <p:cNvPr id="26" name="Oval 25"/>
            <p:cNvSpPr/>
            <p:nvPr/>
          </p:nvSpPr>
          <p:spPr>
            <a:xfrm>
              <a:off x="4770522" y="3809674"/>
              <a:ext cx="1371403" cy="1025823"/>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7" name="TextBox 26"/>
            <p:cNvSpPr txBox="1"/>
            <p:nvPr/>
          </p:nvSpPr>
          <p:spPr>
            <a:xfrm>
              <a:off x="4870302" y="4071664"/>
              <a:ext cx="1160396" cy="523220"/>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President Elect</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00431" y="3278122"/>
            <a:ext cx="1371403" cy="1051289"/>
            <a:chOff x="900431" y="3278122"/>
            <a:chExt cx="1371403" cy="1051289"/>
          </a:xfrm>
        </p:grpSpPr>
        <p:sp>
          <p:nvSpPr>
            <p:cNvPr id="35" name="Oval 34"/>
            <p:cNvSpPr/>
            <p:nvPr/>
          </p:nvSpPr>
          <p:spPr>
            <a:xfrm>
              <a:off x="900431" y="3278122"/>
              <a:ext cx="1371403" cy="1051289"/>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36" name="TextBox 35"/>
            <p:cNvSpPr txBox="1"/>
            <p:nvPr/>
          </p:nvSpPr>
          <p:spPr>
            <a:xfrm>
              <a:off x="1027254" y="3450654"/>
              <a:ext cx="1117755" cy="738664"/>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Education Council </a:t>
              </a:r>
            </a:p>
            <a:p>
              <a:pPr algn="ctr"/>
              <a:r>
                <a:rPr lang="en-US" sz="1400" b="1" dirty="0" smtClean="0">
                  <a:solidFill>
                    <a:schemeClr val="bg1"/>
                  </a:solidFill>
                  <a:latin typeface="Arial" panose="020B0604020202020204" pitchFamily="34" charset="0"/>
                  <a:cs typeface="Arial" panose="020B0604020202020204" pitchFamily="34" charset="0"/>
                </a:rPr>
                <a:t>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30" name="Group 29"/>
          <p:cNvGrpSpPr/>
          <p:nvPr/>
        </p:nvGrpSpPr>
        <p:grpSpPr>
          <a:xfrm>
            <a:off x="1627289" y="4714698"/>
            <a:ext cx="1371403" cy="1025823"/>
            <a:chOff x="1627289" y="4714698"/>
            <a:chExt cx="1371403" cy="1025823"/>
          </a:xfrm>
        </p:grpSpPr>
        <p:sp>
          <p:nvSpPr>
            <p:cNvPr id="43" name="Oval 42"/>
            <p:cNvSpPr/>
            <p:nvPr/>
          </p:nvSpPr>
          <p:spPr>
            <a:xfrm>
              <a:off x="1627289" y="4714698"/>
              <a:ext cx="1371403" cy="1025823"/>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44" name="TextBox 43"/>
            <p:cNvSpPr txBox="1"/>
            <p:nvPr/>
          </p:nvSpPr>
          <p:spPr>
            <a:xfrm>
              <a:off x="1731980" y="4765636"/>
              <a:ext cx="1142918" cy="95410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Clinical </a:t>
              </a:r>
            </a:p>
            <a:p>
              <a:pPr algn="ctr"/>
              <a:r>
                <a:rPr lang="en-US" sz="1400" b="1" dirty="0" smtClean="0">
                  <a:solidFill>
                    <a:schemeClr val="bg1"/>
                  </a:solidFill>
                  <a:latin typeface="Arial" panose="020B0604020202020204" pitchFamily="34" charset="0"/>
                  <a:cs typeface="Arial" panose="020B0604020202020204" pitchFamily="34" charset="0"/>
                </a:rPr>
                <a:t>Practice Council</a:t>
              </a:r>
              <a:br>
                <a:rPr lang="en-US" sz="1400" b="1" dirty="0" smtClean="0">
                  <a:solidFill>
                    <a:schemeClr val="bg1"/>
                  </a:solidFill>
                  <a:latin typeface="Arial" panose="020B0604020202020204" pitchFamily="34" charset="0"/>
                  <a:cs typeface="Arial" panose="020B0604020202020204" pitchFamily="34" charset="0"/>
                </a:rPr>
              </a:br>
              <a:r>
                <a:rPr lang="en-US" sz="1400" b="1" dirty="0" smtClean="0">
                  <a:solidFill>
                    <a:schemeClr val="bg1"/>
                  </a:solidFill>
                  <a:latin typeface="Arial" panose="020B0604020202020204" pitchFamily="34" charset="0"/>
                  <a:cs typeface="Arial" panose="020B0604020202020204" pitchFamily="34" charset="0"/>
                </a:rPr>
                <a:t>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18" name="Group 17"/>
          <p:cNvGrpSpPr/>
          <p:nvPr/>
        </p:nvGrpSpPr>
        <p:grpSpPr>
          <a:xfrm>
            <a:off x="4380163" y="907634"/>
            <a:ext cx="1371403" cy="1025823"/>
            <a:chOff x="4380163" y="907634"/>
            <a:chExt cx="1371403" cy="1025823"/>
          </a:xfrm>
        </p:grpSpPr>
        <p:sp>
          <p:nvSpPr>
            <p:cNvPr id="46" name="Oval 45"/>
            <p:cNvSpPr/>
            <p:nvPr/>
          </p:nvSpPr>
          <p:spPr>
            <a:xfrm>
              <a:off x="4380163" y="907634"/>
              <a:ext cx="1371403" cy="102582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47" name="TextBox 46"/>
            <p:cNvSpPr txBox="1"/>
            <p:nvPr/>
          </p:nvSpPr>
          <p:spPr>
            <a:xfrm>
              <a:off x="4439504" y="1140253"/>
              <a:ext cx="1278895" cy="523220"/>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Non-Member</a:t>
              </a:r>
            </a:p>
            <a:p>
              <a:pPr algn="ctr"/>
              <a:r>
                <a:rPr lang="en-US" sz="1400" b="1" dirty="0" smtClean="0">
                  <a:solidFill>
                    <a:schemeClr val="bg1"/>
                  </a:solidFill>
                  <a:latin typeface="Arial" panose="020B0604020202020204" pitchFamily="34" charset="0"/>
                  <a:cs typeface="Arial" panose="020B0604020202020204" pitchFamily="34" charset="0"/>
                </a:rPr>
                <a:t>(as Appt’d)</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42" name="Group 41"/>
          <p:cNvGrpSpPr/>
          <p:nvPr/>
        </p:nvGrpSpPr>
        <p:grpSpPr>
          <a:xfrm>
            <a:off x="8208191" y="1606534"/>
            <a:ext cx="1371403" cy="1025823"/>
            <a:chOff x="7415190" y="1435439"/>
            <a:chExt cx="1371403" cy="1025823"/>
          </a:xfrm>
        </p:grpSpPr>
        <p:sp>
          <p:nvSpPr>
            <p:cNvPr id="53" name="Oval 52"/>
            <p:cNvSpPr/>
            <p:nvPr/>
          </p:nvSpPr>
          <p:spPr>
            <a:xfrm>
              <a:off x="7415190" y="1435439"/>
              <a:ext cx="1371403" cy="1025823"/>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54" name="TextBox 53"/>
            <p:cNvSpPr txBox="1"/>
            <p:nvPr/>
          </p:nvSpPr>
          <p:spPr>
            <a:xfrm>
              <a:off x="7510181" y="1546415"/>
              <a:ext cx="1211463" cy="738664"/>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Science</a:t>
              </a:r>
            </a:p>
            <a:p>
              <a:pPr algn="ctr"/>
              <a:r>
                <a:rPr lang="en-US" sz="1400" b="1" dirty="0" smtClean="0">
                  <a:solidFill>
                    <a:schemeClr val="bg1"/>
                  </a:solidFill>
                  <a:latin typeface="Arial" panose="020B0604020202020204" pitchFamily="34" charset="0"/>
                  <a:cs typeface="Arial" panose="020B0604020202020204" pitchFamily="34" charset="0"/>
                </a:rPr>
                <a:t>Council </a:t>
              </a:r>
            </a:p>
            <a:p>
              <a:pPr algn="ctr"/>
              <a:r>
                <a:rPr lang="en-US" sz="1400" b="1" dirty="0" smtClean="0">
                  <a:solidFill>
                    <a:schemeClr val="bg1"/>
                  </a:solidFill>
                  <a:latin typeface="Arial" panose="020B0604020202020204" pitchFamily="34" charset="0"/>
                  <a:cs typeface="Arial" panose="020B0604020202020204" pitchFamily="34" charset="0"/>
                </a:rPr>
                <a:t>Vice-Chair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45" name="Group 44"/>
          <p:cNvGrpSpPr/>
          <p:nvPr/>
        </p:nvGrpSpPr>
        <p:grpSpPr>
          <a:xfrm>
            <a:off x="10141655" y="3747553"/>
            <a:ext cx="1371403" cy="1025823"/>
            <a:chOff x="10003489" y="3165737"/>
            <a:chExt cx="1371403" cy="1025823"/>
          </a:xfrm>
        </p:grpSpPr>
        <p:sp>
          <p:nvSpPr>
            <p:cNvPr id="56" name="Oval 55"/>
            <p:cNvSpPr/>
            <p:nvPr/>
          </p:nvSpPr>
          <p:spPr>
            <a:xfrm>
              <a:off x="10003489" y="3165737"/>
              <a:ext cx="1371403" cy="1025823"/>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57" name="TextBox 56"/>
            <p:cNvSpPr txBox="1"/>
            <p:nvPr/>
          </p:nvSpPr>
          <p:spPr>
            <a:xfrm>
              <a:off x="10084803" y="3309316"/>
              <a:ext cx="1256947" cy="738664"/>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Education Council</a:t>
              </a:r>
            </a:p>
            <a:p>
              <a:pPr algn="ctr"/>
              <a:r>
                <a:rPr lang="en-US" sz="1400" b="1" dirty="0" smtClean="0">
                  <a:solidFill>
                    <a:schemeClr val="bg1"/>
                  </a:solidFill>
                  <a:latin typeface="Arial" panose="020B0604020202020204" pitchFamily="34" charset="0"/>
                  <a:cs typeface="Arial" panose="020B0604020202020204" pitchFamily="34" charset="0"/>
                </a:rPr>
                <a:t>Vice-Chair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41" name="Group 40"/>
          <p:cNvGrpSpPr/>
          <p:nvPr/>
        </p:nvGrpSpPr>
        <p:grpSpPr>
          <a:xfrm>
            <a:off x="6540949" y="3273575"/>
            <a:ext cx="1371403" cy="1025823"/>
            <a:chOff x="6253341" y="3219204"/>
            <a:chExt cx="1371403" cy="1025823"/>
          </a:xfrm>
        </p:grpSpPr>
        <p:sp>
          <p:nvSpPr>
            <p:cNvPr id="64" name="Oval 63"/>
            <p:cNvSpPr/>
            <p:nvPr/>
          </p:nvSpPr>
          <p:spPr>
            <a:xfrm>
              <a:off x="6253341" y="3219204"/>
              <a:ext cx="1371403" cy="102582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5" name="TextBox 64"/>
            <p:cNvSpPr txBox="1"/>
            <p:nvPr/>
          </p:nvSpPr>
          <p:spPr>
            <a:xfrm>
              <a:off x="6323232" y="3320346"/>
              <a:ext cx="1256509" cy="738664"/>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Executive Director</a:t>
              </a:r>
              <a:endParaRPr lang="en-US" sz="1400" b="1"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(Non Voting)</a:t>
              </a:r>
              <a:endParaRPr lang="en-US" sz="1400" b="1" dirty="0">
                <a:latin typeface="Arial" panose="020B0604020202020204" pitchFamily="34" charset="0"/>
                <a:cs typeface="Arial" panose="020B0604020202020204" pitchFamily="34" charset="0"/>
              </a:endParaRPr>
            </a:p>
          </p:txBody>
        </p:sp>
      </p:grpSp>
      <p:grpSp>
        <p:nvGrpSpPr>
          <p:cNvPr id="29" name="Group 28"/>
          <p:cNvGrpSpPr/>
          <p:nvPr/>
        </p:nvGrpSpPr>
        <p:grpSpPr>
          <a:xfrm>
            <a:off x="3269488" y="5250520"/>
            <a:ext cx="1371403" cy="1025823"/>
            <a:chOff x="3269488" y="5250520"/>
            <a:chExt cx="1371403" cy="1025823"/>
          </a:xfrm>
        </p:grpSpPr>
        <p:sp>
          <p:nvSpPr>
            <p:cNvPr id="67" name="Oval 66"/>
            <p:cNvSpPr/>
            <p:nvPr/>
          </p:nvSpPr>
          <p:spPr>
            <a:xfrm>
              <a:off x="3269488" y="5250520"/>
              <a:ext cx="1371403" cy="1025823"/>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8" name="TextBox 67"/>
            <p:cNvSpPr txBox="1"/>
            <p:nvPr/>
          </p:nvSpPr>
          <p:spPr>
            <a:xfrm>
              <a:off x="3413274" y="5293865"/>
              <a:ext cx="1100470" cy="95410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Member </a:t>
              </a:r>
            </a:p>
            <a:p>
              <a:pPr algn="ctr"/>
              <a:r>
                <a:rPr lang="en-US" sz="1400" b="1" dirty="0" smtClean="0">
                  <a:solidFill>
                    <a:schemeClr val="bg1"/>
                  </a:solidFill>
                  <a:latin typeface="Arial" panose="020B0604020202020204" pitchFamily="34" charset="0"/>
                  <a:cs typeface="Arial" panose="020B0604020202020204" pitchFamily="34" charset="0"/>
                </a:rPr>
                <a:t>Services Council</a:t>
              </a:r>
            </a:p>
            <a:p>
              <a:pPr algn="ctr"/>
              <a:r>
                <a:rPr lang="en-US" sz="1400" b="1" dirty="0" smtClean="0">
                  <a:solidFill>
                    <a:schemeClr val="bg1"/>
                  </a:solidFill>
                  <a:latin typeface="Arial" panose="020B0604020202020204" pitchFamily="34" charset="0"/>
                  <a:cs typeface="Arial" panose="020B0604020202020204" pitchFamily="34" charset="0"/>
                </a:rPr>
                <a:t>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50" name="Group 49"/>
          <p:cNvGrpSpPr/>
          <p:nvPr/>
        </p:nvGrpSpPr>
        <p:grpSpPr>
          <a:xfrm>
            <a:off x="7617480" y="5350622"/>
            <a:ext cx="1371403" cy="1025823"/>
            <a:chOff x="7622883" y="5251979"/>
            <a:chExt cx="1371403" cy="1025823"/>
          </a:xfrm>
        </p:grpSpPr>
        <p:sp>
          <p:nvSpPr>
            <p:cNvPr id="61" name="Oval 60"/>
            <p:cNvSpPr/>
            <p:nvPr/>
          </p:nvSpPr>
          <p:spPr>
            <a:xfrm>
              <a:off x="7622883" y="5251979"/>
              <a:ext cx="1371403" cy="1025823"/>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1" name="TextBox 70"/>
            <p:cNvSpPr txBox="1"/>
            <p:nvPr/>
          </p:nvSpPr>
          <p:spPr>
            <a:xfrm>
              <a:off x="7736183" y="5286377"/>
              <a:ext cx="1157710" cy="95410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Member</a:t>
              </a:r>
            </a:p>
            <a:p>
              <a:pPr algn="ctr"/>
              <a:r>
                <a:rPr lang="en-US" sz="1400" b="1" dirty="0" smtClean="0">
                  <a:solidFill>
                    <a:schemeClr val="bg1"/>
                  </a:solidFill>
                  <a:latin typeface="Arial" panose="020B0604020202020204" pitchFamily="34" charset="0"/>
                  <a:cs typeface="Arial" panose="020B0604020202020204" pitchFamily="34" charset="0"/>
                </a:rPr>
                <a:t>Services Council</a:t>
              </a:r>
            </a:p>
            <a:p>
              <a:pPr algn="ctr"/>
              <a:r>
                <a:rPr lang="en-US" sz="1400" b="1" dirty="0" smtClean="0">
                  <a:solidFill>
                    <a:schemeClr val="bg1"/>
                  </a:solidFill>
                  <a:latin typeface="Arial" panose="020B0604020202020204" pitchFamily="34" charset="0"/>
                  <a:cs typeface="Arial" panose="020B0604020202020204" pitchFamily="34" charset="0"/>
                </a:rPr>
                <a:t>Vice-Chair</a:t>
              </a:r>
              <a:endParaRPr lang="en-US" sz="1400" b="1" dirty="0">
                <a:solidFill>
                  <a:schemeClr val="bg1"/>
                </a:solidFill>
                <a:latin typeface="Arial" panose="020B0604020202020204" pitchFamily="34" charset="0"/>
                <a:cs typeface="Arial" panose="020B0604020202020204" pitchFamily="34" charset="0"/>
              </a:endParaRPr>
            </a:p>
          </p:txBody>
        </p:sp>
      </p:grpSp>
      <p:sp>
        <p:nvSpPr>
          <p:cNvPr id="2" name="TextBox 1"/>
          <p:cNvSpPr txBox="1"/>
          <p:nvPr/>
        </p:nvSpPr>
        <p:spPr>
          <a:xfrm>
            <a:off x="207053" y="501662"/>
            <a:ext cx="1919731" cy="954107"/>
          </a:xfrm>
          <a:prstGeom prst="rect">
            <a:avLst/>
          </a:prstGeom>
          <a:noFill/>
        </p:spPr>
        <p:txBody>
          <a:bodyPr wrap="square" rtlCol="0">
            <a:spAutoFit/>
          </a:bodyPr>
          <a:lstStyle/>
          <a:p>
            <a:pPr algn="ctr"/>
            <a:r>
              <a:rPr lang="en-US" sz="2800" b="1" dirty="0" smtClean="0"/>
              <a:t>Board of Directors</a:t>
            </a:r>
            <a:endParaRPr lang="en-US" sz="2800" b="1" dirty="0"/>
          </a:p>
        </p:txBody>
      </p:sp>
      <p:sp>
        <p:nvSpPr>
          <p:cNvPr id="60" name="TextBox 59"/>
          <p:cNvSpPr txBox="1"/>
          <p:nvPr/>
        </p:nvSpPr>
        <p:spPr>
          <a:xfrm>
            <a:off x="8630985" y="633407"/>
            <a:ext cx="3146092" cy="769441"/>
          </a:xfrm>
          <a:prstGeom prst="rect">
            <a:avLst/>
          </a:prstGeom>
          <a:noFill/>
        </p:spPr>
        <p:txBody>
          <a:bodyPr wrap="square" rtlCol="0">
            <a:spAutoFit/>
          </a:bodyPr>
          <a:lstStyle/>
          <a:p>
            <a:pPr algn="ctr"/>
            <a:r>
              <a:rPr lang="en-US" sz="2400" b="1" dirty="0" smtClean="0"/>
              <a:t>Operations Committee</a:t>
            </a:r>
          </a:p>
          <a:p>
            <a:pPr algn="ctr"/>
            <a:r>
              <a:rPr lang="en-US" sz="2000" dirty="0" smtClean="0"/>
              <a:t>(reports to the Board)</a:t>
            </a:r>
            <a:endParaRPr lang="en-US" sz="2000" dirty="0"/>
          </a:p>
        </p:txBody>
      </p:sp>
      <p:grpSp>
        <p:nvGrpSpPr>
          <p:cNvPr id="3" name="Group 2"/>
          <p:cNvGrpSpPr/>
          <p:nvPr/>
        </p:nvGrpSpPr>
        <p:grpSpPr>
          <a:xfrm>
            <a:off x="1142977" y="1886460"/>
            <a:ext cx="1380859" cy="1051289"/>
            <a:chOff x="1142977" y="1886460"/>
            <a:chExt cx="1380859" cy="1051289"/>
          </a:xfrm>
        </p:grpSpPr>
        <p:sp>
          <p:nvSpPr>
            <p:cNvPr id="69" name="Oval 68"/>
            <p:cNvSpPr/>
            <p:nvPr/>
          </p:nvSpPr>
          <p:spPr>
            <a:xfrm>
              <a:off x="1152433" y="1886460"/>
              <a:ext cx="1371403" cy="1051289"/>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0" name="TextBox 69"/>
            <p:cNvSpPr txBox="1"/>
            <p:nvPr/>
          </p:nvSpPr>
          <p:spPr>
            <a:xfrm>
              <a:off x="1142977" y="2082634"/>
              <a:ext cx="1380859" cy="738664"/>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Regional Org</a:t>
              </a:r>
            </a:p>
            <a:p>
              <a:pPr algn="ctr"/>
              <a:r>
                <a:rPr lang="en-US" sz="1400" b="1" dirty="0" smtClean="0">
                  <a:solidFill>
                    <a:schemeClr val="bg1"/>
                  </a:solidFill>
                  <a:latin typeface="Arial" panose="020B0604020202020204" pitchFamily="34" charset="0"/>
                  <a:cs typeface="Arial" panose="020B0604020202020204" pitchFamily="34" charset="0"/>
                </a:rPr>
                <a:t>Council</a:t>
              </a:r>
            </a:p>
            <a:p>
              <a:pPr algn="ctr"/>
              <a:r>
                <a:rPr lang="en-US" sz="1400" b="1" dirty="0" smtClean="0">
                  <a:solidFill>
                    <a:schemeClr val="bg1"/>
                  </a:solidFill>
                  <a:latin typeface="Arial" panose="020B0604020202020204" pitchFamily="34" charset="0"/>
                  <a:cs typeface="Arial" panose="020B0604020202020204" pitchFamily="34" charset="0"/>
                </a:rPr>
                <a:t>Chair </a:t>
              </a:r>
            </a:p>
          </p:txBody>
        </p:sp>
      </p:grpSp>
      <p:grpSp>
        <p:nvGrpSpPr>
          <p:cNvPr id="49" name="Group 48"/>
          <p:cNvGrpSpPr/>
          <p:nvPr/>
        </p:nvGrpSpPr>
        <p:grpSpPr>
          <a:xfrm>
            <a:off x="9239501" y="4889827"/>
            <a:ext cx="1371403" cy="1025823"/>
            <a:chOff x="9481875" y="4601747"/>
            <a:chExt cx="1371403" cy="1025823"/>
          </a:xfrm>
        </p:grpSpPr>
        <p:sp>
          <p:nvSpPr>
            <p:cNvPr id="75" name="Oval 74"/>
            <p:cNvSpPr/>
            <p:nvPr/>
          </p:nvSpPr>
          <p:spPr>
            <a:xfrm>
              <a:off x="9481875" y="4601747"/>
              <a:ext cx="1371403" cy="1025823"/>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6" name="TextBox 75"/>
            <p:cNvSpPr txBox="1"/>
            <p:nvPr/>
          </p:nvSpPr>
          <p:spPr>
            <a:xfrm>
              <a:off x="9559394" y="4625034"/>
              <a:ext cx="1245830" cy="95410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Clinical </a:t>
              </a:r>
            </a:p>
            <a:p>
              <a:pPr algn="ctr"/>
              <a:r>
                <a:rPr lang="en-US" sz="1400" b="1" dirty="0" smtClean="0">
                  <a:solidFill>
                    <a:schemeClr val="bg1"/>
                  </a:solidFill>
                  <a:latin typeface="Arial" panose="020B0604020202020204" pitchFamily="34" charset="0"/>
                  <a:cs typeface="Arial" panose="020B0604020202020204" pitchFamily="34" charset="0"/>
                </a:rPr>
                <a:t>Practice Council</a:t>
              </a:r>
              <a:br>
                <a:rPr lang="en-US" sz="1400" b="1" dirty="0" smtClean="0">
                  <a:solidFill>
                    <a:schemeClr val="bg1"/>
                  </a:solidFill>
                  <a:latin typeface="Arial" panose="020B0604020202020204" pitchFamily="34" charset="0"/>
                  <a:cs typeface="Arial" panose="020B0604020202020204" pitchFamily="34" charset="0"/>
                </a:rPr>
              </a:br>
              <a:r>
                <a:rPr lang="en-US" sz="1400" b="1" dirty="0" smtClean="0">
                  <a:solidFill>
                    <a:schemeClr val="bg1"/>
                  </a:solidFill>
                  <a:latin typeface="Arial" panose="020B0604020202020204" pitchFamily="34" charset="0"/>
                  <a:cs typeface="Arial" panose="020B0604020202020204" pitchFamily="34" charset="0"/>
                </a:rPr>
                <a:t>Vice-Chair</a:t>
              </a:r>
              <a:endParaRPr lang="en-US" sz="1400" b="1" dirty="0">
                <a:solidFill>
                  <a:schemeClr val="bg1"/>
                </a:solidFill>
                <a:latin typeface="Arial" panose="020B0604020202020204" pitchFamily="34" charset="0"/>
                <a:cs typeface="Arial" panose="020B0604020202020204" pitchFamily="34" charset="0"/>
              </a:endParaRPr>
            </a:p>
          </p:txBody>
        </p:sp>
      </p:grpSp>
      <p:grpSp>
        <p:nvGrpSpPr>
          <p:cNvPr id="31" name="Group 30"/>
          <p:cNvGrpSpPr/>
          <p:nvPr/>
        </p:nvGrpSpPr>
        <p:grpSpPr>
          <a:xfrm>
            <a:off x="8477060" y="3452248"/>
            <a:ext cx="1455460" cy="1025823"/>
            <a:chOff x="7887381" y="4026144"/>
            <a:chExt cx="1455460" cy="1025823"/>
          </a:xfrm>
        </p:grpSpPr>
        <p:sp>
          <p:nvSpPr>
            <p:cNvPr id="74" name="Oval 73"/>
            <p:cNvSpPr/>
            <p:nvPr/>
          </p:nvSpPr>
          <p:spPr>
            <a:xfrm>
              <a:off x="7927284" y="4026144"/>
              <a:ext cx="1371403" cy="1025823"/>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78" name="TextBox 77"/>
            <p:cNvSpPr txBox="1"/>
            <p:nvPr/>
          </p:nvSpPr>
          <p:spPr>
            <a:xfrm>
              <a:off x="7887381" y="4052055"/>
              <a:ext cx="1455460" cy="95410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Gov. </a:t>
              </a:r>
            </a:p>
            <a:p>
              <a:pPr algn="ctr"/>
              <a:r>
                <a:rPr lang="en-US" sz="1400" b="1" dirty="0" smtClean="0">
                  <a:solidFill>
                    <a:schemeClr val="bg1"/>
                  </a:solidFill>
                  <a:latin typeface="Arial" panose="020B0604020202020204" pitchFamily="34" charset="0"/>
                  <a:cs typeface="Arial" panose="020B0604020202020204" pitchFamily="34" charset="0"/>
                </a:rPr>
                <a:t>&amp; Reg Affairs Committee</a:t>
              </a:r>
            </a:p>
            <a:p>
              <a:pPr algn="ctr"/>
              <a:r>
                <a:rPr lang="en-US" sz="1400" b="1" dirty="0" smtClean="0">
                  <a:solidFill>
                    <a:schemeClr val="bg1"/>
                  </a:solidFill>
                  <a:latin typeface="Arial" panose="020B0604020202020204" pitchFamily="34" charset="0"/>
                  <a:cs typeface="Arial" panose="020B0604020202020204" pitchFamily="34" charset="0"/>
                </a:rPr>
                <a:t>Chair</a:t>
              </a:r>
            </a:p>
          </p:txBody>
        </p:sp>
      </p:grpSp>
      <p:sp>
        <p:nvSpPr>
          <p:cNvPr id="40" name="Oval 39"/>
          <p:cNvSpPr/>
          <p:nvPr/>
        </p:nvSpPr>
        <p:spPr>
          <a:xfrm>
            <a:off x="4513744" y="1320876"/>
            <a:ext cx="7252604" cy="527093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grpSp>
        <p:nvGrpSpPr>
          <p:cNvPr id="79" name="Group 78"/>
          <p:cNvGrpSpPr/>
          <p:nvPr/>
        </p:nvGrpSpPr>
        <p:grpSpPr>
          <a:xfrm>
            <a:off x="9727534" y="2352530"/>
            <a:ext cx="1380859" cy="1051289"/>
            <a:chOff x="1142977" y="1886460"/>
            <a:chExt cx="1380859" cy="1051289"/>
          </a:xfrm>
        </p:grpSpPr>
        <p:sp>
          <p:nvSpPr>
            <p:cNvPr id="80" name="Oval 79"/>
            <p:cNvSpPr/>
            <p:nvPr/>
          </p:nvSpPr>
          <p:spPr>
            <a:xfrm>
              <a:off x="1152433" y="1886460"/>
              <a:ext cx="1371403" cy="1051289"/>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81" name="TextBox 80"/>
            <p:cNvSpPr txBox="1"/>
            <p:nvPr/>
          </p:nvSpPr>
          <p:spPr>
            <a:xfrm>
              <a:off x="1142977" y="2082634"/>
              <a:ext cx="1380859" cy="738664"/>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Regional Org</a:t>
              </a:r>
            </a:p>
            <a:p>
              <a:pPr algn="ctr"/>
              <a:r>
                <a:rPr lang="en-US" sz="1400" b="1" dirty="0" smtClean="0">
                  <a:solidFill>
                    <a:schemeClr val="bg1"/>
                  </a:solidFill>
                  <a:latin typeface="Arial" panose="020B0604020202020204" pitchFamily="34" charset="0"/>
                  <a:cs typeface="Arial" panose="020B0604020202020204" pitchFamily="34" charset="0"/>
                </a:rPr>
                <a:t>Council</a:t>
              </a:r>
            </a:p>
            <a:p>
              <a:pPr algn="ctr"/>
              <a:r>
                <a:rPr lang="en-US" sz="1400" b="1" dirty="0" smtClean="0">
                  <a:solidFill>
                    <a:schemeClr val="bg1"/>
                  </a:solidFill>
                  <a:latin typeface="Arial" panose="020B0604020202020204" pitchFamily="34" charset="0"/>
                  <a:cs typeface="Arial" panose="020B0604020202020204" pitchFamily="34" charset="0"/>
                </a:rPr>
                <a:t>Vice-Chair </a:t>
              </a:r>
            </a:p>
          </p:txBody>
        </p:sp>
      </p:grpSp>
      <p:sp>
        <p:nvSpPr>
          <p:cNvPr id="63" name="TextBox 62"/>
          <p:cNvSpPr txBox="1"/>
          <p:nvPr/>
        </p:nvSpPr>
        <p:spPr>
          <a:xfrm>
            <a:off x="4864648" y="204546"/>
            <a:ext cx="4253280" cy="461665"/>
          </a:xfrm>
          <a:prstGeom prst="rect">
            <a:avLst/>
          </a:prstGeom>
          <a:noFill/>
        </p:spPr>
        <p:txBody>
          <a:bodyPr wrap="none" rtlCol="0">
            <a:spAutoFit/>
          </a:bodyPr>
          <a:lstStyle/>
          <a:p>
            <a:r>
              <a:rPr lang="en-US" sz="2400" b="1" u="sng" dirty="0" smtClean="0"/>
              <a:t>Proposed Governance Structure</a:t>
            </a:r>
            <a:endParaRPr lang="en-US" sz="2400" b="1" u="sng" dirty="0"/>
          </a:p>
        </p:txBody>
      </p:sp>
      <p:grpSp>
        <p:nvGrpSpPr>
          <p:cNvPr id="66" name="Group 65"/>
          <p:cNvGrpSpPr/>
          <p:nvPr/>
        </p:nvGrpSpPr>
        <p:grpSpPr>
          <a:xfrm>
            <a:off x="1367643" y="1050932"/>
            <a:ext cx="6792384" cy="5235107"/>
            <a:chOff x="5244238" y="1652431"/>
            <a:chExt cx="5179615" cy="3844773"/>
          </a:xfrm>
        </p:grpSpPr>
        <p:sp>
          <p:nvSpPr>
            <p:cNvPr id="72" name="Explosion 1 71"/>
            <p:cNvSpPr/>
            <p:nvPr/>
          </p:nvSpPr>
          <p:spPr>
            <a:xfrm>
              <a:off x="5244238" y="1652431"/>
              <a:ext cx="5179615" cy="3844773"/>
            </a:xfrm>
            <a:prstGeom prst="irregularSeal1">
              <a:avLst/>
            </a:prstGeom>
            <a:solidFill>
              <a:srgbClr val="C00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6598477" y="2938900"/>
              <a:ext cx="2193211" cy="971962"/>
            </a:xfrm>
            <a:prstGeom prst="rect">
              <a:avLst/>
            </a:prstGeom>
            <a:noFill/>
          </p:spPr>
          <p:txBody>
            <a:bodyPr wrap="none" rtlCol="0" anchor="ctr">
              <a:spAutoFit/>
            </a:bodyPr>
            <a:lstStyle/>
            <a:p>
              <a:pPr algn="ctr"/>
              <a:r>
                <a:rPr lang="en-US" sz="8000" b="1" dirty="0" smtClean="0">
                  <a:solidFill>
                    <a:schemeClr val="bg1"/>
                  </a:solidFill>
                </a:rPr>
                <a:t>N = 13</a:t>
              </a:r>
              <a:endParaRPr lang="en-US" sz="8000" b="1" dirty="0">
                <a:solidFill>
                  <a:schemeClr val="bg1"/>
                </a:solidFill>
              </a:endParaRPr>
            </a:p>
          </p:txBody>
        </p:sp>
      </p:grpSp>
      <p:sp>
        <p:nvSpPr>
          <p:cNvPr id="77" name="Explosion 1 76"/>
          <p:cNvSpPr/>
          <p:nvPr/>
        </p:nvSpPr>
        <p:spPr>
          <a:xfrm>
            <a:off x="5189622" y="1472265"/>
            <a:ext cx="6275492" cy="4928435"/>
          </a:xfrm>
          <a:prstGeom prst="irregularSeal1">
            <a:avLst/>
          </a:prstGeom>
          <a:solidFill>
            <a:srgbClr val="C0000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200" b="1" dirty="0" smtClean="0"/>
              <a:t>N = 11</a:t>
            </a:r>
            <a:endParaRPr lang="en-US" sz="2400" b="1" dirty="0"/>
          </a:p>
        </p:txBody>
      </p:sp>
    </p:spTree>
    <p:extLst>
      <p:ext uri="{BB962C8B-B14F-4D97-AF65-F5344CB8AC3E}">
        <p14:creationId xmlns:p14="http://schemas.microsoft.com/office/powerpoint/2010/main" xmlns="" val="598160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6"/>
                                        </p:tgtEl>
                                      </p:cBhvr>
                                    </p:animEffect>
                                    <p:set>
                                      <p:cBhvr>
                                        <p:cTn id="37" dur="1" fill="hold">
                                          <p:stCondLst>
                                            <p:cond delay="499"/>
                                          </p:stCondLst>
                                        </p:cTn>
                                        <p:tgtEl>
                                          <p:spTgt spid="66"/>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0" grpId="0" animBg="1"/>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Clinical practice council</a:t>
            </a:r>
            <a:endParaRPr lang="en-US" dirty="0"/>
          </a:p>
        </p:txBody>
      </p:sp>
      <p:sp>
        <p:nvSpPr>
          <p:cNvPr id="3" name="Content Placeholder 2"/>
          <p:cNvSpPr>
            <a:spLocks noGrp="1"/>
          </p:cNvSpPr>
          <p:nvPr>
            <p:ph idx="1"/>
          </p:nvPr>
        </p:nvSpPr>
        <p:spPr/>
        <p:txBody>
          <a:bodyPr/>
          <a:lstStyle/>
          <a:p>
            <a:r>
              <a:rPr lang="en-US" dirty="0" smtClean="0"/>
              <a:t>Stewardship of the profession of clinical medical physics</a:t>
            </a:r>
            <a:endParaRPr lang="en-US" dirty="0"/>
          </a:p>
          <a:p>
            <a:r>
              <a:rPr lang="en-US" dirty="0" smtClean="0"/>
              <a:t>Accreditation and credentialing</a:t>
            </a:r>
            <a:endParaRPr lang="en-US" dirty="0"/>
          </a:p>
          <a:p>
            <a:r>
              <a:rPr lang="en-US" dirty="0"/>
              <a:t>Vendor relations</a:t>
            </a:r>
          </a:p>
          <a:p>
            <a:r>
              <a:rPr lang="en-US" dirty="0"/>
              <a:t>Practice guidelines</a:t>
            </a:r>
          </a:p>
          <a:p>
            <a:r>
              <a:rPr lang="en-US" dirty="0"/>
              <a:t>R</a:t>
            </a:r>
            <a:r>
              <a:rPr lang="en-US" dirty="0" smtClean="0"/>
              <a:t>egulatory </a:t>
            </a:r>
            <a:r>
              <a:rPr lang="en-US" dirty="0"/>
              <a:t>and legislative affairs </a:t>
            </a:r>
            <a:endParaRPr lang="en-US" dirty="0" smtClean="0"/>
          </a:p>
          <a:p>
            <a:r>
              <a:rPr lang="en-US" dirty="0" smtClean="0"/>
              <a:t>Patient </a:t>
            </a:r>
            <a:r>
              <a:rPr lang="en-US" dirty="0"/>
              <a:t>communications</a:t>
            </a:r>
          </a:p>
          <a:p>
            <a:r>
              <a:rPr lang="en-US" dirty="0"/>
              <a:t>Media response to clinical issues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0256" y="3268339"/>
            <a:ext cx="4394356" cy="2329028"/>
          </a:xfrm>
          <a:prstGeom prst="rect">
            <a:avLst/>
          </a:prstGeom>
        </p:spPr>
      </p:pic>
    </p:spTree>
    <p:extLst>
      <p:ext uri="{BB962C8B-B14F-4D97-AF65-F5344CB8AC3E}">
        <p14:creationId xmlns:p14="http://schemas.microsoft.com/office/powerpoint/2010/main" xmlns="" val="2120265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Member services council</a:t>
            </a:r>
            <a:endParaRPr lang="en-US" dirty="0"/>
          </a:p>
        </p:txBody>
      </p:sp>
      <p:sp>
        <p:nvSpPr>
          <p:cNvPr id="3" name="Content Placeholder 2"/>
          <p:cNvSpPr>
            <a:spLocks noGrp="1"/>
          </p:cNvSpPr>
          <p:nvPr>
            <p:ph idx="1"/>
          </p:nvPr>
        </p:nvSpPr>
        <p:spPr/>
        <p:txBody>
          <a:bodyPr/>
          <a:lstStyle/>
          <a:p>
            <a:r>
              <a:rPr lang="en-US" dirty="0" smtClean="0"/>
              <a:t>Membership Committee</a:t>
            </a:r>
            <a:endParaRPr lang="en-US" dirty="0"/>
          </a:p>
          <a:p>
            <a:r>
              <a:rPr lang="en-US" dirty="0" smtClean="0"/>
              <a:t>Publishing and e-presence</a:t>
            </a:r>
            <a:endParaRPr lang="en-US" dirty="0"/>
          </a:p>
          <a:p>
            <a:r>
              <a:rPr lang="en-US" dirty="0"/>
              <a:t>Journals </a:t>
            </a:r>
            <a:r>
              <a:rPr lang="en-US" dirty="0" smtClean="0"/>
              <a:t>Management</a:t>
            </a:r>
            <a:endParaRPr lang="en-US" dirty="0"/>
          </a:p>
          <a:p>
            <a:r>
              <a:rPr lang="en-US" dirty="0"/>
              <a:t>Meetings</a:t>
            </a:r>
          </a:p>
          <a:p>
            <a:r>
              <a:rPr lang="en-US" dirty="0" smtClean="0"/>
              <a:t>Ethics</a:t>
            </a:r>
            <a:endParaRPr lang="en-US" dirty="0"/>
          </a:p>
          <a:p>
            <a:r>
              <a:rPr lang="en-US" dirty="0"/>
              <a:t>Awards </a:t>
            </a:r>
            <a:r>
              <a:rPr lang="en-US" dirty="0" smtClean="0"/>
              <a:t>&amp; </a:t>
            </a:r>
            <a:r>
              <a:rPr lang="en-US" dirty="0"/>
              <a:t>Honors</a:t>
            </a:r>
          </a:p>
          <a:p>
            <a:r>
              <a:rPr lang="en-US" dirty="0" smtClean="0"/>
              <a:t>History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30256" y="3268339"/>
            <a:ext cx="4394356" cy="2329028"/>
          </a:xfrm>
          <a:prstGeom prst="rect">
            <a:avLst/>
          </a:prstGeom>
        </p:spPr>
      </p:pic>
    </p:spTree>
    <p:extLst>
      <p:ext uri="{BB962C8B-B14F-4D97-AF65-F5344CB8AC3E}">
        <p14:creationId xmlns:p14="http://schemas.microsoft.com/office/powerpoint/2010/main" xmlns="" val="1946975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education council</a:t>
            </a:r>
            <a:endParaRPr lang="en-US" dirty="0"/>
          </a:p>
        </p:txBody>
      </p:sp>
      <p:sp>
        <p:nvSpPr>
          <p:cNvPr id="3" name="Content Placeholder 2"/>
          <p:cNvSpPr>
            <a:spLocks noGrp="1"/>
          </p:cNvSpPr>
          <p:nvPr>
            <p:ph idx="1"/>
          </p:nvPr>
        </p:nvSpPr>
        <p:spPr/>
        <p:txBody>
          <a:bodyPr/>
          <a:lstStyle/>
          <a:p>
            <a:r>
              <a:rPr lang="en-US" dirty="0"/>
              <a:t>Maintains most of </a:t>
            </a:r>
            <a:r>
              <a:rPr lang="en-US" dirty="0" smtClean="0"/>
              <a:t>its current </a:t>
            </a:r>
            <a:r>
              <a:rPr lang="en-US" dirty="0"/>
              <a:t>structure and </a:t>
            </a:r>
            <a:r>
              <a:rPr lang="en-US" dirty="0" smtClean="0"/>
              <a:t>charges</a:t>
            </a:r>
            <a:endParaRPr lang="en-US" dirty="0"/>
          </a:p>
          <a:p>
            <a:endParaRPr lang="en-US" dirty="0" smtClean="0"/>
          </a:p>
          <a:p>
            <a:r>
              <a:rPr lang="en-US" dirty="0" smtClean="0"/>
              <a:t>Oversees two committees for better coordination</a:t>
            </a:r>
          </a:p>
          <a:p>
            <a:pPr lvl="1"/>
            <a:r>
              <a:rPr lang="en-US" dirty="0" smtClean="0"/>
              <a:t>International </a:t>
            </a:r>
            <a:r>
              <a:rPr lang="en-US" dirty="0"/>
              <a:t>Educational Activities </a:t>
            </a:r>
            <a:r>
              <a:rPr lang="en-US" dirty="0" smtClean="0"/>
              <a:t>Committee</a:t>
            </a:r>
          </a:p>
          <a:p>
            <a:pPr lvl="1"/>
            <a:r>
              <a:rPr lang="en-US" dirty="0" smtClean="0"/>
              <a:t>International </a:t>
            </a:r>
            <a:r>
              <a:rPr lang="en-US" dirty="0"/>
              <a:t>Affairs </a:t>
            </a:r>
            <a:r>
              <a:rPr lang="en-US" dirty="0" smtClean="0"/>
              <a:t>Committee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99197" y="4042890"/>
            <a:ext cx="4394356" cy="2329028"/>
          </a:xfrm>
          <a:prstGeom prst="rect">
            <a:avLst/>
          </a:prstGeom>
        </p:spPr>
      </p:pic>
    </p:spTree>
    <p:extLst>
      <p:ext uri="{BB962C8B-B14F-4D97-AF65-F5344CB8AC3E}">
        <p14:creationId xmlns:p14="http://schemas.microsoft.com/office/powerpoint/2010/main" xmlns="" val="4291910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organization council</a:t>
            </a:r>
            <a:endParaRPr lang="en-US" dirty="0"/>
          </a:p>
        </p:txBody>
      </p:sp>
      <p:sp>
        <p:nvSpPr>
          <p:cNvPr id="3" name="Content Placeholder 2"/>
          <p:cNvSpPr>
            <a:spLocks noGrp="1"/>
          </p:cNvSpPr>
          <p:nvPr>
            <p:ph idx="1"/>
          </p:nvPr>
        </p:nvSpPr>
        <p:spPr/>
        <p:txBody>
          <a:bodyPr/>
          <a:lstStyle/>
          <a:p>
            <a:r>
              <a:rPr lang="en-US" dirty="0"/>
              <a:t>The profession has not realized optimal value from a collaboration of AAPM with its </a:t>
            </a:r>
            <a:r>
              <a:rPr lang="en-US" dirty="0" smtClean="0"/>
              <a:t>Chapters</a:t>
            </a:r>
          </a:p>
          <a:p>
            <a:pPr>
              <a:lnSpc>
                <a:spcPct val="30000"/>
              </a:lnSpc>
              <a:spcBef>
                <a:spcPts val="0"/>
              </a:spcBef>
            </a:pPr>
            <a:endParaRPr lang="en-US" dirty="0" smtClean="0"/>
          </a:p>
          <a:p>
            <a:r>
              <a:rPr lang="en-US" dirty="0" smtClean="0"/>
              <a:t>Ensures synergy and coordination of Chapter activities with AAPM’s more comprehensive efforts</a:t>
            </a:r>
          </a:p>
          <a:p>
            <a:pPr lvl="1"/>
            <a:r>
              <a:rPr lang="en-US" dirty="0" smtClean="0"/>
              <a:t>Education, vendor support, regulatory, communication, cultivate AAPM leadership</a:t>
            </a:r>
          </a:p>
          <a:p>
            <a:pPr>
              <a:lnSpc>
                <a:spcPct val="30000"/>
              </a:lnSpc>
              <a:spcBef>
                <a:spcPts val="0"/>
              </a:spcBef>
            </a:pPr>
            <a:endParaRPr lang="en-US" dirty="0" smtClean="0"/>
          </a:p>
          <a:p>
            <a:r>
              <a:rPr lang="en-US" dirty="0" smtClean="0"/>
              <a:t>Identifies </a:t>
            </a:r>
            <a:r>
              <a:rPr lang="en-US" dirty="0"/>
              <a:t>Chapter </a:t>
            </a:r>
            <a:r>
              <a:rPr lang="en-US" dirty="0" smtClean="0"/>
              <a:t>needs, develops and maintains performance standards, </a:t>
            </a:r>
            <a:r>
              <a:rPr lang="en-US" dirty="0"/>
              <a:t>and secures resources to achieve </a:t>
            </a:r>
            <a:r>
              <a:rPr lang="en-US" dirty="0" smtClean="0"/>
              <a:t>goals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67348" y="5460202"/>
            <a:ext cx="2050000" cy="1086508"/>
          </a:xfrm>
          <a:prstGeom prst="rect">
            <a:avLst/>
          </a:prstGeom>
        </p:spPr>
      </p:pic>
    </p:spTree>
    <p:extLst>
      <p:ext uri="{BB962C8B-B14F-4D97-AF65-F5344CB8AC3E}">
        <p14:creationId xmlns:p14="http://schemas.microsoft.com/office/powerpoint/2010/main" xmlns="" val="3266726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science council</a:t>
            </a:r>
            <a:endParaRPr lang="en-US" dirty="0"/>
          </a:p>
        </p:txBody>
      </p:sp>
      <p:sp>
        <p:nvSpPr>
          <p:cNvPr id="3" name="Content Placeholder 2"/>
          <p:cNvSpPr>
            <a:spLocks noGrp="1"/>
          </p:cNvSpPr>
          <p:nvPr>
            <p:ph idx="1"/>
          </p:nvPr>
        </p:nvSpPr>
        <p:spPr/>
        <p:txBody>
          <a:bodyPr/>
          <a:lstStyle/>
          <a:p>
            <a:r>
              <a:rPr lang="en-US" dirty="0"/>
              <a:t>Generally consistent with current </a:t>
            </a:r>
            <a:r>
              <a:rPr lang="en-US" dirty="0" smtClean="0"/>
              <a:t>structure</a:t>
            </a:r>
            <a:endParaRPr lang="en-US" dirty="0"/>
          </a:p>
          <a:p>
            <a:r>
              <a:rPr lang="en-US" dirty="0" smtClean="0"/>
              <a:t>Responds </a:t>
            </a:r>
            <a:r>
              <a:rPr lang="en-US" dirty="0"/>
              <a:t>to press inquiries on scientific </a:t>
            </a:r>
            <a:r>
              <a:rPr lang="en-US" dirty="0" smtClean="0"/>
              <a:t>matters</a:t>
            </a:r>
            <a:endParaRPr lang="en-US" dirty="0"/>
          </a:p>
          <a:p>
            <a:r>
              <a:rPr lang="en-US" dirty="0"/>
              <a:t>Oversees scientifically-based policies and position papers</a:t>
            </a:r>
          </a:p>
          <a:p>
            <a:r>
              <a:rPr lang="en-US" dirty="0" smtClean="0"/>
              <a:t>Administers </a:t>
            </a:r>
            <a:r>
              <a:rPr lang="en-US" dirty="0"/>
              <a:t>most scientific </a:t>
            </a:r>
            <a:r>
              <a:rPr lang="en-US" dirty="0" smtClean="0"/>
              <a:t>TGs </a:t>
            </a:r>
            <a:r>
              <a:rPr lang="en-US" dirty="0"/>
              <a:t>and </a:t>
            </a:r>
            <a:r>
              <a:rPr lang="en-US" dirty="0" smtClean="0"/>
              <a:t>WGs through </a:t>
            </a:r>
            <a:r>
              <a:rPr lang="en-US" dirty="0"/>
              <a:t>TPC and IPC</a:t>
            </a:r>
          </a:p>
          <a:p>
            <a:r>
              <a:rPr lang="en-US" dirty="0" smtClean="0"/>
              <a:t>Responsible </a:t>
            </a:r>
            <a:r>
              <a:rPr lang="en-US" dirty="0"/>
              <a:t>for </a:t>
            </a:r>
            <a:r>
              <a:rPr lang="en-US" dirty="0" smtClean="0"/>
              <a:t>governmental </a:t>
            </a:r>
            <a:r>
              <a:rPr lang="en-US" dirty="0"/>
              <a:t>aspects of </a:t>
            </a:r>
            <a:r>
              <a:rPr lang="en-US" dirty="0" smtClean="0"/>
              <a:t>research funding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56713" y="5148230"/>
            <a:ext cx="2050000" cy="1086508"/>
          </a:xfrm>
          <a:prstGeom prst="rect">
            <a:avLst/>
          </a:prstGeom>
        </p:spPr>
      </p:pic>
    </p:spTree>
    <p:extLst>
      <p:ext uri="{BB962C8B-B14F-4D97-AF65-F5344CB8AC3E}">
        <p14:creationId xmlns:p14="http://schemas.microsoft.com/office/powerpoint/2010/main" xmlns="" val="3105898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non-member seat on the board</a:t>
            </a:r>
            <a:endParaRPr lang="en-US" dirty="0"/>
          </a:p>
        </p:txBody>
      </p:sp>
      <p:sp>
        <p:nvSpPr>
          <p:cNvPr id="3" name="Content Placeholder 2"/>
          <p:cNvSpPr>
            <a:spLocks noGrp="1"/>
          </p:cNvSpPr>
          <p:nvPr>
            <p:ph idx="1"/>
          </p:nvPr>
        </p:nvSpPr>
        <p:spPr/>
        <p:txBody>
          <a:bodyPr/>
          <a:lstStyle/>
          <a:p>
            <a:r>
              <a:rPr lang="en-US" dirty="0" smtClean="0"/>
              <a:t>Purpose</a:t>
            </a:r>
          </a:p>
          <a:p>
            <a:pPr lvl="1"/>
            <a:r>
              <a:rPr lang="en-US" dirty="0" smtClean="0"/>
              <a:t>Ensure expertise not typically obtainable through member appointments, e.g.: </a:t>
            </a:r>
            <a:r>
              <a:rPr lang="en-US" dirty="0"/>
              <a:t>h</a:t>
            </a:r>
            <a:r>
              <a:rPr lang="en-US" dirty="0" smtClean="0"/>
              <a:t>ospital administrator, legal, marketing, sales, non-profit revenue generation</a:t>
            </a:r>
          </a:p>
          <a:p>
            <a:pPr lvl="1"/>
            <a:endParaRPr lang="en-US" dirty="0"/>
          </a:p>
          <a:p>
            <a:r>
              <a:rPr lang="en-US" dirty="0" smtClean="0"/>
              <a:t>Why make this a Board position?</a:t>
            </a:r>
          </a:p>
          <a:p>
            <a:pPr lvl="1"/>
            <a:r>
              <a:rPr lang="en-US" dirty="0" smtClean="0"/>
              <a:t>Get best qualified person possible</a:t>
            </a:r>
          </a:p>
          <a:p>
            <a:pPr lvl="1"/>
            <a:r>
              <a:rPr lang="en-US" dirty="0" smtClean="0"/>
              <a:t>Establish a long-term relationship for the benefit of AAPM and the profession</a:t>
            </a:r>
          </a:p>
          <a:p>
            <a:pPr lvl="1"/>
            <a:r>
              <a:rPr lang="en-US" dirty="0" smtClean="0"/>
              <a:t>Not a required Board position, only filled as the Board deems necessary</a:t>
            </a:r>
          </a:p>
        </p:txBody>
      </p:sp>
    </p:spTree>
    <p:extLst>
      <p:ext uri="{BB962C8B-B14F-4D97-AF65-F5344CB8AC3E}">
        <p14:creationId xmlns:p14="http://schemas.microsoft.com/office/powerpoint/2010/main" xmlns="" val="617443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None</a:t>
            </a:r>
            <a:endParaRPr lang="en-US" dirty="0"/>
          </a:p>
        </p:txBody>
      </p:sp>
      <p:sp>
        <p:nvSpPr>
          <p:cNvPr id="4" name="Title 3"/>
          <p:cNvSpPr>
            <a:spLocks noGrp="1"/>
          </p:cNvSpPr>
          <p:nvPr>
            <p:ph type="ctrTitle"/>
          </p:nvPr>
        </p:nvSpPr>
        <p:spPr/>
        <p:txBody>
          <a:bodyPr/>
          <a:lstStyle/>
          <a:p>
            <a:r>
              <a:rPr lang="en-US" dirty="0" smtClean="0"/>
              <a:t>disclosures</a:t>
            </a:r>
            <a:endParaRPr lang="en-US" dirty="0"/>
          </a:p>
        </p:txBody>
      </p:sp>
    </p:spTree>
    <p:extLst>
      <p:ext uri="{BB962C8B-B14F-4D97-AF65-F5344CB8AC3E}">
        <p14:creationId xmlns:p14="http://schemas.microsoft.com/office/powerpoint/2010/main" xmlns="" val="2102493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Create a new Governance Committee</a:t>
            </a:r>
          </a:p>
          <a:p>
            <a:pPr lvl="1"/>
            <a:r>
              <a:rPr lang="en-US" dirty="0"/>
              <a:t>Tasked to develop and ensure governance skills of board members and diversity</a:t>
            </a:r>
          </a:p>
          <a:p>
            <a:pPr lvl="1"/>
            <a:r>
              <a:rPr lang="en-US" dirty="0"/>
              <a:t>Chaired by the Secretary</a:t>
            </a:r>
          </a:p>
          <a:p>
            <a:endParaRPr lang="en-US" dirty="0"/>
          </a:p>
          <a:p>
            <a:r>
              <a:rPr lang="en-US" dirty="0" smtClean="0"/>
              <a:t>Board members need to be elected by General Membership</a:t>
            </a:r>
          </a:p>
          <a:p>
            <a:pPr lvl="1"/>
            <a:r>
              <a:rPr lang="en-US" dirty="0" smtClean="0"/>
              <a:t>Vice-chairs succeed </a:t>
            </a:r>
            <a:r>
              <a:rPr lang="en-US" dirty="0"/>
              <a:t>to </a:t>
            </a:r>
            <a:r>
              <a:rPr lang="en-US" dirty="0" smtClean="0"/>
              <a:t>council chair (Board) after two-year term</a:t>
            </a:r>
          </a:p>
          <a:p>
            <a:pPr lvl="1"/>
            <a:r>
              <a:rPr lang="en-US" dirty="0" smtClean="0"/>
              <a:t>Executive Director and non-member director are appointed by the board</a:t>
            </a:r>
          </a:p>
          <a:p>
            <a:endParaRPr lang="en-US" dirty="0" smtClean="0"/>
          </a:p>
        </p:txBody>
      </p:sp>
      <p:sp>
        <p:nvSpPr>
          <p:cNvPr id="3" name="Title 2"/>
          <p:cNvSpPr>
            <a:spLocks noGrp="1"/>
          </p:cNvSpPr>
          <p:nvPr>
            <p:ph type="ctrTitle"/>
          </p:nvPr>
        </p:nvSpPr>
        <p:spPr/>
        <p:txBody>
          <a:bodyPr/>
          <a:lstStyle/>
          <a:p>
            <a:r>
              <a:rPr lang="en-US" dirty="0" smtClean="0"/>
              <a:t>Other Ahcga recommendations</a:t>
            </a:r>
            <a:endParaRPr lang="en-US" dirty="0"/>
          </a:p>
        </p:txBody>
      </p:sp>
    </p:spTree>
    <p:extLst>
      <p:ext uri="{BB962C8B-B14F-4D97-AF65-F5344CB8AC3E}">
        <p14:creationId xmlns:p14="http://schemas.microsoft.com/office/powerpoint/2010/main" xmlns="" val="3569079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653004" y="2247318"/>
            <a:ext cx="2733186" cy="911518"/>
          </a:xfrm>
          <a:prstGeom prst="rect">
            <a:avLst/>
          </a:prstGeom>
          <a:solidFill>
            <a:srgbClr val="67823A">
              <a:alpha val="50000"/>
            </a:srgbClr>
          </a:solidFill>
          <a:ln w="9525">
            <a:solidFill>
              <a:srgbClr val="67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Rectangle 65"/>
          <p:cNvSpPr/>
          <p:nvPr/>
        </p:nvSpPr>
        <p:spPr>
          <a:xfrm>
            <a:off x="2248143" y="2250003"/>
            <a:ext cx="2664561" cy="903637"/>
          </a:xfrm>
          <a:prstGeom prst="rect">
            <a:avLst/>
          </a:prstGeom>
          <a:solidFill>
            <a:srgbClr val="67823A">
              <a:alpha val="50000"/>
            </a:srgbClr>
          </a:solidFill>
          <a:ln w="9525">
            <a:solidFill>
              <a:srgbClr val="67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3" name="Oval 72"/>
          <p:cNvSpPr/>
          <p:nvPr/>
        </p:nvSpPr>
        <p:spPr>
          <a:xfrm>
            <a:off x="7194638" y="795768"/>
            <a:ext cx="939452"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TextBox 76"/>
          <p:cNvSpPr txBox="1"/>
          <p:nvPr/>
        </p:nvSpPr>
        <p:spPr>
          <a:xfrm>
            <a:off x="7235845" y="1091949"/>
            <a:ext cx="826719"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Chair</a:t>
            </a:r>
            <a:endParaRPr lang="en-US" sz="1400" b="1" dirty="0">
              <a:solidFill>
                <a:schemeClr val="bg1"/>
              </a:solidFill>
              <a:latin typeface="Arial" panose="020B0604020202020204" pitchFamily="34" charset="0"/>
              <a:cs typeface="Arial" panose="020B0604020202020204" pitchFamily="34" charset="0"/>
            </a:endParaRPr>
          </a:p>
        </p:txBody>
      </p:sp>
      <p:sp>
        <p:nvSpPr>
          <p:cNvPr id="79" name="Oval 78"/>
          <p:cNvSpPr/>
          <p:nvPr/>
        </p:nvSpPr>
        <p:spPr>
          <a:xfrm>
            <a:off x="9843891" y="815271"/>
            <a:ext cx="939452"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0" name="TextBox 79"/>
          <p:cNvSpPr txBox="1"/>
          <p:nvPr/>
        </p:nvSpPr>
        <p:spPr>
          <a:xfrm>
            <a:off x="9900257" y="985096"/>
            <a:ext cx="826719" cy="523220"/>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Past Chair</a:t>
            </a:r>
            <a:endParaRPr lang="en-US" sz="1400" b="1" dirty="0">
              <a:solidFill>
                <a:schemeClr val="bg1"/>
              </a:solidFill>
              <a:latin typeface="Arial" panose="020B0604020202020204" pitchFamily="34" charset="0"/>
              <a:cs typeface="Arial" panose="020B0604020202020204" pitchFamily="34" charset="0"/>
            </a:endParaRPr>
          </a:p>
        </p:txBody>
      </p:sp>
      <p:sp>
        <p:nvSpPr>
          <p:cNvPr id="81" name="Oval 80"/>
          <p:cNvSpPr/>
          <p:nvPr/>
        </p:nvSpPr>
        <p:spPr>
          <a:xfrm>
            <a:off x="4445174" y="805255"/>
            <a:ext cx="939453"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2" name="TextBox 81"/>
          <p:cNvSpPr txBox="1"/>
          <p:nvPr/>
        </p:nvSpPr>
        <p:spPr>
          <a:xfrm>
            <a:off x="4344966" y="1099472"/>
            <a:ext cx="1139871"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President</a:t>
            </a:r>
            <a:endParaRPr lang="en-US" sz="1400" b="1" dirty="0">
              <a:solidFill>
                <a:schemeClr val="bg1"/>
              </a:solidFill>
              <a:latin typeface="Arial" panose="020B0604020202020204" pitchFamily="34" charset="0"/>
              <a:cs typeface="Arial" panose="020B0604020202020204" pitchFamily="34" charset="0"/>
            </a:endParaRPr>
          </a:p>
        </p:txBody>
      </p:sp>
      <p:sp>
        <p:nvSpPr>
          <p:cNvPr id="83" name="Oval 82"/>
          <p:cNvSpPr/>
          <p:nvPr/>
        </p:nvSpPr>
        <p:spPr>
          <a:xfrm>
            <a:off x="1694147" y="811518"/>
            <a:ext cx="939452"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4" name="TextBox 83"/>
          <p:cNvSpPr txBox="1"/>
          <p:nvPr/>
        </p:nvSpPr>
        <p:spPr>
          <a:xfrm>
            <a:off x="1739696" y="985096"/>
            <a:ext cx="826719" cy="523220"/>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Pres-Elect</a:t>
            </a:r>
            <a:endParaRPr lang="en-US" sz="1400" b="1" dirty="0">
              <a:solidFill>
                <a:schemeClr val="bg1"/>
              </a:solidFill>
              <a:latin typeface="Arial" panose="020B0604020202020204" pitchFamily="34" charset="0"/>
              <a:cs typeface="Arial" panose="020B0604020202020204" pitchFamily="34" charset="0"/>
            </a:endParaRPr>
          </a:p>
        </p:txBody>
      </p:sp>
      <p:sp>
        <p:nvSpPr>
          <p:cNvPr id="85" name="Oval 84"/>
          <p:cNvSpPr/>
          <p:nvPr/>
        </p:nvSpPr>
        <p:spPr>
          <a:xfrm>
            <a:off x="1706674" y="2246991"/>
            <a:ext cx="939452"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6" name="TextBox 85"/>
          <p:cNvSpPr txBox="1"/>
          <p:nvPr/>
        </p:nvSpPr>
        <p:spPr>
          <a:xfrm>
            <a:off x="1579277" y="2536013"/>
            <a:ext cx="1189971"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Secretary</a:t>
            </a:r>
            <a:endParaRPr lang="en-US" sz="1400" b="1" dirty="0">
              <a:solidFill>
                <a:schemeClr val="bg1"/>
              </a:solidFill>
              <a:latin typeface="Arial" panose="020B0604020202020204" pitchFamily="34" charset="0"/>
              <a:cs typeface="Arial" panose="020B0604020202020204" pitchFamily="34" charset="0"/>
            </a:endParaRPr>
          </a:p>
        </p:txBody>
      </p:sp>
      <p:sp>
        <p:nvSpPr>
          <p:cNvPr id="87" name="Right Arrow 86"/>
          <p:cNvSpPr/>
          <p:nvPr/>
        </p:nvSpPr>
        <p:spPr>
          <a:xfrm>
            <a:off x="2920132" y="1063560"/>
            <a:ext cx="1340285" cy="366293"/>
          </a:xfrm>
          <a:prstGeom prst="rightArrow">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8" name="Right Arrow 87"/>
          <p:cNvSpPr/>
          <p:nvPr/>
        </p:nvSpPr>
        <p:spPr>
          <a:xfrm>
            <a:off x="5669595" y="1058817"/>
            <a:ext cx="1340285" cy="366293"/>
          </a:xfrm>
          <a:prstGeom prst="rightArrow">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9" name="Right Arrow 88"/>
          <p:cNvSpPr/>
          <p:nvPr/>
        </p:nvSpPr>
        <p:spPr>
          <a:xfrm>
            <a:off x="8318848" y="1056306"/>
            <a:ext cx="1340285" cy="366293"/>
          </a:xfrm>
          <a:prstGeom prst="rightArrow">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0" name="Right Arrow 89"/>
          <p:cNvSpPr/>
          <p:nvPr/>
        </p:nvSpPr>
        <p:spPr>
          <a:xfrm>
            <a:off x="5669595" y="2510040"/>
            <a:ext cx="1340285" cy="366293"/>
          </a:xfrm>
          <a:prstGeom prst="rightArrow">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1" name="Oval 90"/>
          <p:cNvSpPr/>
          <p:nvPr/>
        </p:nvSpPr>
        <p:spPr>
          <a:xfrm>
            <a:off x="7161759" y="2246991"/>
            <a:ext cx="939452"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2" name="TextBox 91"/>
          <p:cNvSpPr txBox="1"/>
          <p:nvPr/>
        </p:nvSpPr>
        <p:spPr>
          <a:xfrm>
            <a:off x="7034362" y="2536013"/>
            <a:ext cx="1189971"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Secretary</a:t>
            </a:r>
            <a:endParaRPr lang="en-US" sz="1400" b="1" dirty="0">
              <a:solidFill>
                <a:schemeClr val="bg1"/>
              </a:solidFill>
              <a:latin typeface="Arial" panose="020B0604020202020204" pitchFamily="34" charset="0"/>
              <a:cs typeface="Arial" panose="020B0604020202020204" pitchFamily="34" charset="0"/>
            </a:endParaRPr>
          </a:p>
        </p:txBody>
      </p:sp>
      <p:cxnSp>
        <p:nvCxnSpPr>
          <p:cNvPr id="93" name="Straight Connector 92"/>
          <p:cNvCxnSpPr/>
          <p:nvPr/>
        </p:nvCxnSpPr>
        <p:spPr>
          <a:xfrm>
            <a:off x="776614" y="2014015"/>
            <a:ext cx="10697227"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23699" y="3433345"/>
            <a:ext cx="10697227"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76614" y="470618"/>
            <a:ext cx="10697227"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2248143" y="3688029"/>
            <a:ext cx="2664561" cy="904131"/>
          </a:xfrm>
          <a:prstGeom prst="rect">
            <a:avLst/>
          </a:prstGeom>
          <a:solidFill>
            <a:srgbClr val="67823A">
              <a:alpha val="50000"/>
            </a:srgbClr>
          </a:solidFill>
          <a:ln w="9525">
            <a:solidFill>
              <a:srgbClr val="67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7" name="Rectangle 96"/>
          <p:cNvSpPr/>
          <p:nvPr/>
        </p:nvSpPr>
        <p:spPr>
          <a:xfrm>
            <a:off x="7653003" y="3695346"/>
            <a:ext cx="2693659" cy="906261"/>
          </a:xfrm>
          <a:prstGeom prst="rect">
            <a:avLst/>
          </a:prstGeom>
          <a:solidFill>
            <a:srgbClr val="67823A">
              <a:alpha val="50000"/>
            </a:srgbClr>
          </a:solidFill>
          <a:ln w="9525">
            <a:solidFill>
              <a:srgbClr val="678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0" name="Oval 99"/>
          <p:cNvSpPr/>
          <p:nvPr/>
        </p:nvSpPr>
        <p:spPr>
          <a:xfrm>
            <a:off x="1719199" y="3687207"/>
            <a:ext cx="939452"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01" name="TextBox 100"/>
          <p:cNvSpPr txBox="1"/>
          <p:nvPr/>
        </p:nvSpPr>
        <p:spPr>
          <a:xfrm>
            <a:off x="1611660" y="3987640"/>
            <a:ext cx="1139868"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Treasurer</a:t>
            </a:r>
            <a:endParaRPr lang="en-US" sz="1400" b="1" dirty="0">
              <a:solidFill>
                <a:schemeClr val="bg1"/>
              </a:solidFill>
              <a:latin typeface="Arial" panose="020B0604020202020204" pitchFamily="34" charset="0"/>
              <a:cs typeface="Arial" panose="020B0604020202020204" pitchFamily="34" charset="0"/>
            </a:endParaRPr>
          </a:p>
        </p:txBody>
      </p:sp>
      <p:sp>
        <p:nvSpPr>
          <p:cNvPr id="102" name="Right Arrow 101"/>
          <p:cNvSpPr/>
          <p:nvPr/>
        </p:nvSpPr>
        <p:spPr>
          <a:xfrm>
            <a:off x="5669593" y="3961261"/>
            <a:ext cx="1340285" cy="366293"/>
          </a:xfrm>
          <a:prstGeom prst="rightArrow">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Oval 103"/>
          <p:cNvSpPr/>
          <p:nvPr/>
        </p:nvSpPr>
        <p:spPr>
          <a:xfrm>
            <a:off x="7174284" y="3687207"/>
            <a:ext cx="939452" cy="914400"/>
          </a:xfrm>
          <a:prstGeom prst="ellipse">
            <a:avLst/>
          </a:prstGeom>
          <a:solidFill>
            <a:srgbClr val="6782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105" name="TextBox 104"/>
          <p:cNvSpPr txBox="1"/>
          <p:nvPr/>
        </p:nvSpPr>
        <p:spPr>
          <a:xfrm>
            <a:off x="7066745" y="3987640"/>
            <a:ext cx="1139868"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Treasurer</a:t>
            </a:r>
            <a:endParaRPr lang="en-US" sz="1400" b="1" dirty="0">
              <a:solidFill>
                <a:schemeClr val="bg1"/>
              </a:solidFill>
              <a:latin typeface="Arial" panose="020B0604020202020204" pitchFamily="34" charset="0"/>
              <a:cs typeface="Arial" panose="020B0604020202020204" pitchFamily="34" charset="0"/>
            </a:endParaRPr>
          </a:p>
        </p:txBody>
      </p:sp>
      <p:cxnSp>
        <p:nvCxnSpPr>
          <p:cNvPr id="106" name="Straight Connector 105"/>
          <p:cNvCxnSpPr/>
          <p:nvPr/>
        </p:nvCxnSpPr>
        <p:spPr>
          <a:xfrm>
            <a:off x="776614" y="4843113"/>
            <a:ext cx="10697227" cy="0"/>
          </a:xfrm>
          <a:prstGeom prst="line">
            <a:avLst/>
          </a:prstGeom>
          <a:solidFill>
            <a:srgbClr val="008000"/>
          </a:solidFill>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2248143" y="5101933"/>
            <a:ext cx="2668324" cy="904131"/>
          </a:xfrm>
          <a:prstGeom prst="rect">
            <a:avLst/>
          </a:prstGeom>
          <a:solidFill>
            <a:srgbClr val="0077C8">
              <a:alpha val="50000"/>
            </a:srgbClr>
          </a:solidFill>
          <a:ln w="9525">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Operations</a:t>
            </a:r>
          </a:p>
          <a:p>
            <a:pPr algn="ctr"/>
            <a:r>
              <a:rPr lang="en-US" dirty="0" smtClean="0">
                <a:latin typeface="Arial" panose="020B0604020202020204" pitchFamily="34" charset="0"/>
                <a:cs typeface="Arial" panose="020B0604020202020204" pitchFamily="34" charset="0"/>
              </a:rPr>
              <a:t>Committee</a:t>
            </a:r>
            <a:endParaRPr lang="en-US" dirty="0">
              <a:latin typeface="Arial" panose="020B0604020202020204" pitchFamily="34" charset="0"/>
              <a:cs typeface="Arial" panose="020B0604020202020204" pitchFamily="34" charset="0"/>
            </a:endParaRPr>
          </a:p>
        </p:txBody>
      </p:sp>
      <p:sp>
        <p:nvSpPr>
          <p:cNvPr id="109" name="Rectangle 108"/>
          <p:cNvSpPr/>
          <p:nvPr/>
        </p:nvSpPr>
        <p:spPr>
          <a:xfrm>
            <a:off x="7674479" y="5101112"/>
            <a:ext cx="2672184" cy="909090"/>
          </a:xfrm>
          <a:prstGeom prst="rect">
            <a:avLst/>
          </a:prstGeom>
          <a:solidFill>
            <a:srgbClr val="0077C8">
              <a:alpha val="50000"/>
            </a:srgbClr>
          </a:solidFill>
          <a:ln w="9525">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Board of </a:t>
            </a:r>
          </a:p>
          <a:p>
            <a:pPr algn="ctr"/>
            <a:r>
              <a:rPr lang="en-US" dirty="0" smtClean="0">
                <a:latin typeface="Arial" panose="020B0604020202020204" pitchFamily="34" charset="0"/>
                <a:cs typeface="Arial" panose="020B0604020202020204" pitchFamily="34" charset="0"/>
              </a:rPr>
              <a:t>Directors</a:t>
            </a:r>
            <a:endParaRPr lang="en-US" dirty="0">
              <a:latin typeface="Arial" panose="020B0604020202020204" pitchFamily="34" charset="0"/>
              <a:cs typeface="Arial" panose="020B0604020202020204" pitchFamily="34" charset="0"/>
            </a:endParaRPr>
          </a:p>
        </p:txBody>
      </p:sp>
      <p:sp>
        <p:nvSpPr>
          <p:cNvPr id="111" name="Oval 110"/>
          <p:cNvSpPr/>
          <p:nvPr/>
        </p:nvSpPr>
        <p:spPr>
          <a:xfrm>
            <a:off x="1719198" y="5101111"/>
            <a:ext cx="939453" cy="914400"/>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2" name="TextBox 111"/>
          <p:cNvSpPr txBox="1"/>
          <p:nvPr/>
        </p:nvSpPr>
        <p:spPr>
          <a:xfrm>
            <a:off x="1656339" y="5394718"/>
            <a:ext cx="1052187"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Vice Chair</a:t>
            </a:r>
            <a:endParaRPr lang="en-US" sz="1400" b="1" dirty="0">
              <a:solidFill>
                <a:schemeClr val="bg1"/>
              </a:solidFill>
              <a:latin typeface="Arial" panose="020B0604020202020204" pitchFamily="34" charset="0"/>
              <a:cs typeface="Arial" panose="020B0604020202020204" pitchFamily="34" charset="0"/>
            </a:endParaRPr>
          </a:p>
        </p:txBody>
      </p:sp>
      <p:sp>
        <p:nvSpPr>
          <p:cNvPr id="113" name="Right Arrow 112"/>
          <p:cNvSpPr/>
          <p:nvPr/>
        </p:nvSpPr>
        <p:spPr>
          <a:xfrm>
            <a:off x="5669592" y="5375167"/>
            <a:ext cx="1340285" cy="366293"/>
          </a:xfrm>
          <a:prstGeom prst="rightArrow">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4" name="Oval 113"/>
          <p:cNvSpPr/>
          <p:nvPr/>
        </p:nvSpPr>
        <p:spPr>
          <a:xfrm>
            <a:off x="7174284" y="5101111"/>
            <a:ext cx="939452" cy="914400"/>
          </a:xfrm>
          <a:prstGeom prst="ellipse">
            <a:avLst/>
          </a:prstGeom>
          <a:solidFill>
            <a:srgbClr val="007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5" name="TextBox 114"/>
          <p:cNvSpPr txBox="1"/>
          <p:nvPr/>
        </p:nvSpPr>
        <p:spPr>
          <a:xfrm>
            <a:off x="7056355" y="5401544"/>
            <a:ext cx="1139868" cy="307777"/>
          </a:xfrm>
          <a:prstGeom prst="rect">
            <a:avLst/>
          </a:prstGeom>
          <a:noFill/>
        </p:spPr>
        <p:txBody>
          <a:bodyPr wrap="square" rtlCol="0">
            <a:spAutoFit/>
          </a:bodyPr>
          <a:lstStyle/>
          <a:p>
            <a:pPr algn="ctr"/>
            <a:r>
              <a:rPr lang="en-US" sz="1400" b="1" dirty="0" smtClean="0">
                <a:solidFill>
                  <a:schemeClr val="bg1"/>
                </a:solidFill>
                <a:latin typeface="Arial" panose="020B0604020202020204" pitchFamily="34" charset="0"/>
                <a:cs typeface="Arial" panose="020B0604020202020204" pitchFamily="34" charset="0"/>
              </a:rPr>
              <a:t>Chair</a:t>
            </a:r>
            <a:endParaRPr lang="en-US" sz="1400" b="1" dirty="0">
              <a:solidFill>
                <a:schemeClr val="bg1"/>
              </a:solidFill>
              <a:latin typeface="Arial" panose="020B0604020202020204" pitchFamily="34" charset="0"/>
              <a:cs typeface="Arial" panose="020B0604020202020204" pitchFamily="34" charset="0"/>
            </a:endParaRPr>
          </a:p>
        </p:txBody>
      </p:sp>
      <p:cxnSp>
        <p:nvCxnSpPr>
          <p:cNvPr id="116" name="Straight Connector 115"/>
          <p:cNvCxnSpPr/>
          <p:nvPr/>
        </p:nvCxnSpPr>
        <p:spPr>
          <a:xfrm>
            <a:off x="776613" y="6257017"/>
            <a:ext cx="10697227" cy="0"/>
          </a:xfrm>
          <a:prstGeom prst="line">
            <a:avLst/>
          </a:prstGeom>
          <a:ln w="12700">
            <a:solidFill>
              <a:srgbClr val="0077C8"/>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521294" y="4919911"/>
            <a:ext cx="1540256"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Councils</a:t>
            </a:r>
            <a:endParaRPr lang="en-US" sz="2400" dirty="0">
              <a:latin typeface="Arial" panose="020B0604020202020204" pitchFamily="34" charset="0"/>
              <a:cs typeface="Arial" panose="020B0604020202020204" pitchFamily="34" charset="0"/>
            </a:endParaRPr>
          </a:p>
        </p:txBody>
      </p:sp>
      <p:sp>
        <p:nvSpPr>
          <p:cNvPr id="119" name="TextBox 118"/>
          <p:cNvSpPr txBox="1"/>
          <p:nvPr/>
        </p:nvSpPr>
        <p:spPr>
          <a:xfrm>
            <a:off x="5469711" y="1539826"/>
            <a:ext cx="1740054"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1 year terms</a:t>
            </a:r>
            <a:endParaRPr lang="en-US" dirty="0">
              <a:latin typeface="Arial" panose="020B0604020202020204" pitchFamily="34" charset="0"/>
              <a:cs typeface="Arial" panose="020B0604020202020204" pitchFamily="34" charset="0"/>
            </a:endParaRPr>
          </a:p>
        </p:txBody>
      </p:sp>
      <p:sp>
        <p:nvSpPr>
          <p:cNvPr id="120" name="TextBox 119"/>
          <p:cNvSpPr txBox="1"/>
          <p:nvPr/>
        </p:nvSpPr>
        <p:spPr>
          <a:xfrm>
            <a:off x="5542524" y="2968930"/>
            <a:ext cx="155034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year terms</a:t>
            </a:r>
            <a:endParaRPr lang="en-US" dirty="0">
              <a:latin typeface="Arial" panose="020B0604020202020204" pitchFamily="34" charset="0"/>
              <a:cs typeface="Arial" panose="020B0604020202020204" pitchFamily="34" charset="0"/>
            </a:endParaRPr>
          </a:p>
        </p:txBody>
      </p:sp>
      <p:sp>
        <p:nvSpPr>
          <p:cNvPr id="121" name="TextBox 120"/>
          <p:cNvSpPr txBox="1"/>
          <p:nvPr/>
        </p:nvSpPr>
        <p:spPr>
          <a:xfrm>
            <a:off x="5505393" y="4380765"/>
            <a:ext cx="16246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year terms</a:t>
            </a:r>
            <a:endParaRPr lang="en-US" dirty="0">
              <a:latin typeface="Arial" panose="020B0604020202020204" pitchFamily="34" charset="0"/>
              <a:cs typeface="Arial" panose="020B0604020202020204" pitchFamily="34" charset="0"/>
            </a:endParaRPr>
          </a:p>
        </p:txBody>
      </p:sp>
      <p:sp>
        <p:nvSpPr>
          <p:cNvPr id="122" name="TextBox 121"/>
          <p:cNvSpPr txBox="1"/>
          <p:nvPr/>
        </p:nvSpPr>
        <p:spPr>
          <a:xfrm>
            <a:off x="5523117" y="5790532"/>
            <a:ext cx="157828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year terms</a:t>
            </a:r>
            <a:endParaRPr lang="en-US" dirty="0">
              <a:latin typeface="Arial" panose="020B0604020202020204" pitchFamily="34" charset="0"/>
              <a:cs typeface="Arial" panose="020B0604020202020204" pitchFamily="34" charset="0"/>
            </a:endParaRPr>
          </a:p>
        </p:txBody>
      </p:sp>
      <p:sp>
        <p:nvSpPr>
          <p:cNvPr id="72" name="Oval 71"/>
          <p:cNvSpPr/>
          <p:nvPr/>
        </p:nvSpPr>
        <p:spPr>
          <a:xfrm>
            <a:off x="4370405" y="2244501"/>
            <a:ext cx="939452" cy="914400"/>
          </a:xfrm>
          <a:prstGeom prst="ellipse">
            <a:avLst/>
          </a:prstGeom>
          <a:solidFill>
            <a:srgbClr val="67823A"/>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8" name="Oval 97"/>
          <p:cNvSpPr/>
          <p:nvPr/>
        </p:nvSpPr>
        <p:spPr>
          <a:xfrm>
            <a:off x="9819762" y="3689399"/>
            <a:ext cx="939452" cy="914400"/>
          </a:xfrm>
          <a:prstGeom prst="ellipse">
            <a:avLst/>
          </a:prstGeom>
          <a:solidFill>
            <a:srgbClr val="67823A"/>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7" name="Oval 106"/>
          <p:cNvSpPr/>
          <p:nvPr/>
        </p:nvSpPr>
        <p:spPr>
          <a:xfrm>
            <a:off x="4374168" y="3681897"/>
            <a:ext cx="939452" cy="914400"/>
          </a:xfrm>
          <a:prstGeom prst="ellipse">
            <a:avLst/>
          </a:prstGeom>
          <a:solidFill>
            <a:srgbClr val="67823A"/>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0" name="Oval 109"/>
          <p:cNvSpPr/>
          <p:nvPr/>
        </p:nvSpPr>
        <p:spPr>
          <a:xfrm>
            <a:off x="9819762" y="5103303"/>
            <a:ext cx="939452" cy="914400"/>
          </a:xfrm>
          <a:prstGeom prst="ellipse">
            <a:avLst/>
          </a:prstGeom>
          <a:solidFill>
            <a:srgbClr val="0077C8"/>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7" name="Oval 116"/>
          <p:cNvSpPr/>
          <p:nvPr/>
        </p:nvSpPr>
        <p:spPr>
          <a:xfrm>
            <a:off x="4374167" y="5095801"/>
            <a:ext cx="939452" cy="914400"/>
          </a:xfrm>
          <a:prstGeom prst="ellipse">
            <a:avLst/>
          </a:prstGeom>
          <a:solidFill>
            <a:srgbClr val="0077C8"/>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Oval 62"/>
          <p:cNvSpPr/>
          <p:nvPr/>
        </p:nvSpPr>
        <p:spPr>
          <a:xfrm>
            <a:off x="9843891" y="2247010"/>
            <a:ext cx="939452" cy="914400"/>
          </a:xfrm>
          <a:prstGeom prst="ellipse">
            <a:avLst/>
          </a:prstGeom>
          <a:solidFill>
            <a:srgbClr val="67823A"/>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0" name="Rectangle 49"/>
          <p:cNvSpPr/>
          <p:nvPr/>
        </p:nvSpPr>
        <p:spPr>
          <a:xfrm>
            <a:off x="207053" y="289112"/>
            <a:ext cx="11922194" cy="6515100"/>
          </a:xfrm>
          <a:prstGeom prst="rect">
            <a:avLst/>
          </a:prstGeom>
          <a:solidFill>
            <a:schemeClr val="bg1">
              <a:alpha val="9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800" b="1" dirty="0" smtClean="0">
                <a:solidFill>
                  <a:schemeClr val="tx1"/>
                </a:solidFill>
              </a:rPr>
              <a:t>Duration of Service</a:t>
            </a:r>
            <a:endParaRPr lang="en-US" b="1" dirty="0">
              <a:solidFill>
                <a:schemeClr val="tx1"/>
              </a:solidFill>
            </a:endParaRPr>
          </a:p>
        </p:txBody>
      </p:sp>
    </p:spTree>
    <p:extLst>
      <p:ext uri="{BB962C8B-B14F-4D97-AF65-F5344CB8AC3E}">
        <p14:creationId xmlns:p14="http://schemas.microsoft.com/office/powerpoint/2010/main" xmlns="" val="2733314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left)">
                                      <p:cBhvr>
                                        <p:cTn id="26" dur="250"/>
                                        <p:tgtEl>
                                          <p:spTgt spid="87"/>
                                        </p:tgtEl>
                                      </p:cBhvr>
                                    </p:animEffect>
                                  </p:childTnLst>
                                </p:cTn>
                              </p:par>
                            </p:childTnLst>
                          </p:cTn>
                        </p:par>
                        <p:par>
                          <p:cTn id="27" fill="hold">
                            <p:stCondLst>
                              <p:cond delay="2250"/>
                            </p:stCondLst>
                            <p:childTnLst>
                              <p:par>
                                <p:cTn id="28" presetID="10" presetClass="entr" presetSubtype="0" fill="hold" grpId="0"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childTnLst>
                          </p:cTn>
                        </p:par>
                        <p:par>
                          <p:cTn id="34" fill="hold">
                            <p:stCondLst>
                              <p:cond delay="2750"/>
                            </p:stCondLst>
                            <p:childTnLst>
                              <p:par>
                                <p:cTn id="35" presetID="22" presetClass="entr" presetSubtype="8"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250"/>
                                        <p:tgtEl>
                                          <p:spTgt spid="88"/>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left)">
                                      <p:cBhvr>
                                        <p:cTn id="48" dur="250"/>
                                        <p:tgtEl>
                                          <p:spTgt spid="89"/>
                                        </p:tgtEl>
                                      </p:cBhvr>
                                    </p:animEffect>
                                  </p:childTnLst>
                                </p:cTn>
                              </p:par>
                            </p:childTnLst>
                          </p:cTn>
                        </p:par>
                        <p:par>
                          <p:cTn id="49" fill="hold">
                            <p:stCondLst>
                              <p:cond delay="3750"/>
                            </p:stCondLst>
                            <p:childTnLst>
                              <p:par>
                                <p:cTn id="50" presetID="10" presetClass="entr" presetSubtype="0"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par>
                          <p:cTn id="56" fill="hold">
                            <p:stCondLst>
                              <p:cond delay="4250"/>
                            </p:stCondLst>
                            <p:childTnLst>
                              <p:par>
                                <p:cTn id="57" presetID="10" presetClass="entr" presetSubtype="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500"/>
                                        <p:tgtEl>
                                          <p:spTgt spid="1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500"/>
                                        <p:tgtEl>
                                          <p:spTgt spid="94"/>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500"/>
                                        <p:tgtEl>
                                          <p:spTgt spid="8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left)">
                                      <p:cBhvr>
                                        <p:cTn id="75" dur="500"/>
                                        <p:tgtEl>
                                          <p:spTgt spid="66"/>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
                                        <p:tgtEl>
                                          <p:spTgt spid="72"/>
                                        </p:tgtEl>
                                      </p:cBhvr>
                                    </p:animEffect>
                                  </p:childTnLst>
                                </p:cTn>
                              </p:par>
                            </p:childTnLst>
                          </p:cTn>
                        </p:par>
                        <p:par>
                          <p:cTn id="80" fill="hold">
                            <p:stCondLst>
                              <p:cond delay="1510"/>
                            </p:stCondLst>
                            <p:childTnLst>
                              <p:par>
                                <p:cTn id="81" presetID="22" presetClass="entr" presetSubtype="8"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wipe(left)">
                                      <p:cBhvr>
                                        <p:cTn id="83" dur="250"/>
                                        <p:tgtEl>
                                          <p:spTgt spid="90"/>
                                        </p:tgtEl>
                                      </p:cBhvr>
                                    </p:animEffect>
                                  </p:childTnLst>
                                </p:cTn>
                              </p:par>
                            </p:childTnLst>
                          </p:cTn>
                        </p:par>
                        <p:par>
                          <p:cTn id="84" fill="hold">
                            <p:stCondLst>
                              <p:cond delay="1760"/>
                            </p:stCondLst>
                            <p:childTnLst>
                              <p:par>
                                <p:cTn id="85" presetID="10" presetClass="entr" presetSubtype="0" fill="hold" grpId="0" nodeType="after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500"/>
                                        <p:tgtEl>
                                          <p:spTgt spid="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childTnLst>
                          </p:cTn>
                        </p:par>
                        <p:par>
                          <p:cTn id="91" fill="hold">
                            <p:stCondLst>
                              <p:cond delay="2260"/>
                            </p:stCondLst>
                            <p:childTnLst>
                              <p:par>
                                <p:cTn id="92" presetID="22" presetClass="entr" presetSubtype="8"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wipe(left)">
                                      <p:cBhvr>
                                        <p:cTn id="94" dur="500"/>
                                        <p:tgtEl>
                                          <p:spTgt spid="62"/>
                                        </p:tgtEl>
                                      </p:cBhvr>
                                    </p:animEffect>
                                  </p:childTnLst>
                                </p:cTn>
                              </p:par>
                            </p:childTnLst>
                          </p:cTn>
                        </p:par>
                        <p:par>
                          <p:cTn id="95" fill="hold">
                            <p:stCondLst>
                              <p:cond delay="2760"/>
                            </p:stCondLst>
                            <p:childTnLst>
                              <p:par>
                                <p:cTn id="96" presetID="10" presetClass="entr" presetSubtype="0"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fade">
                                      <p:cBhvr>
                                        <p:cTn id="98" dur="10"/>
                                        <p:tgtEl>
                                          <p:spTgt spid="63"/>
                                        </p:tgtEl>
                                      </p:cBhvr>
                                    </p:animEffect>
                                  </p:childTnLst>
                                </p:cTn>
                              </p:par>
                            </p:childTnLst>
                          </p:cTn>
                        </p:par>
                        <p:par>
                          <p:cTn id="99" fill="hold">
                            <p:stCondLst>
                              <p:cond delay="2770"/>
                            </p:stCondLst>
                            <p:childTnLst>
                              <p:par>
                                <p:cTn id="100" presetID="10" presetClass="entr" presetSubtype="0" fill="hold" grpId="0" nodeType="afterEffect">
                                  <p:stCondLst>
                                    <p:cond delay="0"/>
                                  </p:stCondLst>
                                  <p:childTnLst>
                                    <p:set>
                                      <p:cBhvr>
                                        <p:cTn id="101" dur="1" fill="hold">
                                          <p:stCondLst>
                                            <p:cond delay="0"/>
                                          </p:stCondLst>
                                        </p:cTn>
                                        <p:tgtEl>
                                          <p:spTgt spid="120"/>
                                        </p:tgtEl>
                                        <p:attrNameLst>
                                          <p:attrName>style.visibility</p:attrName>
                                        </p:attrNameLst>
                                      </p:cBhvr>
                                      <p:to>
                                        <p:strVal val="visible"/>
                                      </p:to>
                                    </p:set>
                                    <p:animEffect transition="in" filter="fade">
                                      <p:cBhvr>
                                        <p:cTn id="102" dur="500"/>
                                        <p:tgtEl>
                                          <p:spTgt spid="120"/>
                                        </p:tgtEl>
                                      </p:cBhvr>
                                    </p:animEffect>
                                  </p:childTnLst>
                                </p:cTn>
                              </p:par>
                            </p:childTnLst>
                          </p:cTn>
                        </p:par>
                        <p:par>
                          <p:cTn id="103" fill="hold">
                            <p:stCondLst>
                              <p:cond delay="3270"/>
                            </p:stCondLst>
                            <p:childTnLst>
                              <p:par>
                                <p:cTn id="104" presetID="10" presetClass="entr" presetSubtype="0" fill="hold" nodeType="after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fade">
                                      <p:cBhvr>
                                        <p:cTn id="106" dur="500"/>
                                        <p:tgtEl>
                                          <p:spTgt spid="106"/>
                                        </p:tgtEl>
                                      </p:cBhvr>
                                    </p:animEffect>
                                  </p:childTnLst>
                                </p:cTn>
                              </p:par>
                            </p:childTnLst>
                          </p:cTn>
                        </p:par>
                        <p:par>
                          <p:cTn id="107" fill="hold">
                            <p:stCondLst>
                              <p:cond delay="3770"/>
                            </p:stCondLst>
                            <p:childTnLst>
                              <p:par>
                                <p:cTn id="108" presetID="10" presetClass="entr" presetSubtype="0" fill="hold" grpId="0" nodeType="after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fade">
                                      <p:cBhvr>
                                        <p:cTn id="110" dur="500"/>
                                        <p:tgtEl>
                                          <p:spTgt spid="10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0"/>
                                        </p:tgtEl>
                                        <p:attrNameLst>
                                          <p:attrName>style.visibility</p:attrName>
                                        </p:attrNameLst>
                                      </p:cBhvr>
                                      <p:to>
                                        <p:strVal val="visible"/>
                                      </p:to>
                                    </p:set>
                                    <p:animEffect transition="in" filter="fade">
                                      <p:cBhvr>
                                        <p:cTn id="113" dur="500"/>
                                        <p:tgtEl>
                                          <p:spTgt spid="10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6"/>
                                        </p:tgtEl>
                                        <p:attrNameLst>
                                          <p:attrName>style.visibility</p:attrName>
                                        </p:attrNameLst>
                                      </p:cBhvr>
                                      <p:to>
                                        <p:strVal val="visible"/>
                                      </p:to>
                                    </p:set>
                                    <p:animEffect transition="in" filter="fade">
                                      <p:cBhvr>
                                        <p:cTn id="116" dur="500"/>
                                        <p:tgtEl>
                                          <p:spTgt spid="9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7"/>
                                        </p:tgtEl>
                                        <p:attrNameLst>
                                          <p:attrName>style.visibility</p:attrName>
                                        </p:attrNameLst>
                                      </p:cBhvr>
                                      <p:to>
                                        <p:strVal val="visible"/>
                                      </p:to>
                                    </p:set>
                                    <p:animEffect transition="in" filter="fade">
                                      <p:cBhvr>
                                        <p:cTn id="119" dur="500"/>
                                        <p:tgtEl>
                                          <p:spTgt spid="10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fade">
                                      <p:cBhvr>
                                        <p:cTn id="122" dur="500"/>
                                        <p:tgtEl>
                                          <p:spTgt spid="10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05"/>
                                        </p:tgtEl>
                                        <p:attrNameLst>
                                          <p:attrName>style.visibility</p:attrName>
                                        </p:attrNameLst>
                                      </p:cBhvr>
                                      <p:to>
                                        <p:strVal val="visible"/>
                                      </p:to>
                                    </p:set>
                                    <p:animEffect transition="in" filter="fade">
                                      <p:cBhvr>
                                        <p:cTn id="125" dur="500"/>
                                        <p:tgtEl>
                                          <p:spTgt spid="10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4"/>
                                        </p:tgtEl>
                                        <p:attrNameLst>
                                          <p:attrName>style.visibility</p:attrName>
                                        </p:attrNameLst>
                                      </p:cBhvr>
                                      <p:to>
                                        <p:strVal val="visible"/>
                                      </p:to>
                                    </p:set>
                                    <p:animEffect transition="in" filter="fade">
                                      <p:cBhvr>
                                        <p:cTn id="128" dur="500"/>
                                        <p:tgtEl>
                                          <p:spTgt spid="10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7"/>
                                        </p:tgtEl>
                                        <p:attrNameLst>
                                          <p:attrName>style.visibility</p:attrName>
                                        </p:attrNameLst>
                                      </p:cBhvr>
                                      <p:to>
                                        <p:strVal val="visible"/>
                                      </p:to>
                                    </p:set>
                                    <p:animEffect transition="in" filter="fade">
                                      <p:cBhvr>
                                        <p:cTn id="131" dur="500"/>
                                        <p:tgtEl>
                                          <p:spTgt spid="97"/>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fade">
                                      <p:cBhvr>
                                        <p:cTn id="134" dur="500"/>
                                        <p:tgtEl>
                                          <p:spTgt spid="98"/>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fade">
                                      <p:cBhvr>
                                        <p:cTn id="137" dur="500"/>
                                        <p:tgtEl>
                                          <p:spTgt spid="1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fade">
                                      <p:cBhvr>
                                        <p:cTn id="142" dur="500"/>
                                        <p:tgtEl>
                                          <p:spTgt spid="11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18"/>
                                        </p:tgtEl>
                                        <p:attrNameLst>
                                          <p:attrName>style.visibility</p:attrName>
                                        </p:attrNameLst>
                                      </p:cBhvr>
                                      <p:to>
                                        <p:strVal val="visible"/>
                                      </p:to>
                                    </p:set>
                                    <p:animEffect transition="in" filter="fade">
                                      <p:cBhvr>
                                        <p:cTn id="145" dur="500"/>
                                        <p:tgtEl>
                                          <p:spTgt spid="118"/>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108"/>
                                        </p:tgtEl>
                                        <p:attrNameLst>
                                          <p:attrName>style.visibility</p:attrName>
                                        </p:attrNameLst>
                                      </p:cBhvr>
                                      <p:to>
                                        <p:strVal val="visible"/>
                                      </p:to>
                                    </p:set>
                                    <p:animEffect transition="in" filter="fade">
                                      <p:cBhvr>
                                        <p:cTn id="149" dur="500"/>
                                        <p:tgtEl>
                                          <p:spTgt spid="10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09"/>
                                        </p:tgtEl>
                                        <p:attrNameLst>
                                          <p:attrName>style.visibility</p:attrName>
                                        </p:attrNameLst>
                                      </p:cBhvr>
                                      <p:to>
                                        <p:strVal val="visible"/>
                                      </p:to>
                                    </p:set>
                                    <p:animEffect transition="in" filter="fade">
                                      <p:cBhvr>
                                        <p:cTn id="152" dur="500"/>
                                        <p:tgtEl>
                                          <p:spTgt spid="10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1"/>
                                        </p:tgtEl>
                                        <p:attrNameLst>
                                          <p:attrName>style.visibility</p:attrName>
                                        </p:attrNameLst>
                                      </p:cBhvr>
                                      <p:to>
                                        <p:strVal val="visible"/>
                                      </p:to>
                                    </p:set>
                                    <p:animEffect transition="in" filter="fade">
                                      <p:cBhvr>
                                        <p:cTn id="155" dur="500"/>
                                        <p:tgtEl>
                                          <p:spTgt spid="111"/>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2"/>
                                        </p:tgtEl>
                                        <p:attrNameLst>
                                          <p:attrName>style.visibility</p:attrName>
                                        </p:attrNameLst>
                                      </p:cBhvr>
                                      <p:to>
                                        <p:strVal val="visible"/>
                                      </p:to>
                                    </p:set>
                                    <p:animEffect transition="in" filter="fade">
                                      <p:cBhvr>
                                        <p:cTn id="158" dur="500"/>
                                        <p:tgtEl>
                                          <p:spTgt spid="11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3"/>
                                        </p:tgtEl>
                                        <p:attrNameLst>
                                          <p:attrName>style.visibility</p:attrName>
                                        </p:attrNameLst>
                                      </p:cBhvr>
                                      <p:to>
                                        <p:strVal val="visible"/>
                                      </p:to>
                                    </p:set>
                                    <p:animEffect transition="in" filter="fade">
                                      <p:cBhvr>
                                        <p:cTn id="161" dur="500"/>
                                        <p:tgtEl>
                                          <p:spTgt spid="113"/>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4"/>
                                        </p:tgtEl>
                                        <p:attrNameLst>
                                          <p:attrName>style.visibility</p:attrName>
                                        </p:attrNameLst>
                                      </p:cBhvr>
                                      <p:to>
                                        <p:strVal val="visible"/>
                                      </p:to>
                                    </p:set>
                                    <p:animEffect transition="in" filter="fade">
                                      <p:cBhvr>
                                        <p:cTn id="164" dur="500"/>
                                        <p:tgtEl>
                                          <p:spTgt spid="114"/>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15"/>
                                        </p:tgtEl>
                                        <p:attrNameLst>
                                          <p:attrName>style.visibility</p:attrName>
                                        </p:attrNameLst>
                                      </p:cBhvr>
                                      <p:to>
                                        <p:strVal val="visible"/>
                                      </p:to>
                                    </p:set>
                                    <p:animEffect transition="in" filter="fade">
                                      <p:cBhvr>
                                        <p:cTn id="167" dur="500"/>
                                        <p:tgtEl>
                                          <p:spTgt spid="115"/>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2"/>
                                        </p:tgtEl>
                                        <p:attrNameLst>
                                          <p:attrName>style.visibility</p:attrName>
                                        </p:attrNameLst>
                                      </p:cBhvr>
                                      <p:to>
                                        <p:strVal val="visible"/>
                                      </p:to>
                                    </p:set>
                                    <p:animEffect transition="in" filter="fade">
                                      <p:cBhvr>
                                        <p:cTn id="170" dur="500"/>
                                        <p:tgtEl>
                                          <p:spTgt spid="12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10"/>
                                        </p:tgtEl>
                                        <p:attrNameLst>
                                          <p:attrName>style.visibility</p:attrName>
                                        </p:attrNameLst>
                                      </p:cBhvr>
                                      <p:to>
                                        <p:strVal val="visible"/>
                                      </p:to>
                                    </p:set>
                                    <p:animEffect transition="in" filter="fade">
                                      <p:cBhvr>
                                        <p:cTn id="173" dur="500"/>
                                        <p:tgtEl>
                                          <p:spTgt spid="110"/>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17"/>
                                        </p:tgtEl>
                                        <p:attrNameLst>
                                          <p:attrName>style.visibility</p:attrName>
                                        </p:attrNameLst>
                                      </p:cBhvr>
                                      <p:to>
                                        <p:strVal val="visible"/>
                                      </p:to>
                                    </p:set>
                                    <p:animEffect transition="in" filter="fade">
                                      <p:cBhvr>
                                        <p:cTn id="176" dur="500"/>
                                        <p:tgtEl>
                                          <p:spTgt spid="117"/>
                                        </p:tgtEl>
                                      </p:cBhvr>
                                    </p:animEffect>
                                  </p:childTnLst>
                                </p:cTn>
                              </p:par>
                            </p:childTnLst>
                          </p:cTn>
                        </p:par>
                      </p:childTnLst>
                    </p:cTn>
                  </p:par>
                  <p:par>
                    <p:cTn id="177" fill="hold">
                      <p:stCondLst>
                        <p:cond delay="indefinite"/>
                      </p:stCondLst>
                      <p:childTnLst>
                        <p:par>
                          <p:cTn id="178" fill="hold">
                            <p:stCondLst>
                              <p:cond delay="0"/>
                            </p:stCondLst>
                            <p:childTnLst>
                              <p:par>
                                <p:cTn id="179" presetID="15" presetClass="emph" presetSubtype="0" nodeType="clickEffect">
                                  <p:stCondLst>
                                    <p:cond delay="0"/>
                                  </p:stCondLst>
                                  <p:iterate type="lt">
                                    <p:tmAbs val="25"/>
                                  </p:iterate>
                                  <p:childTnLst>
                                    <p:set>
                                      <p:cBhvr override="childStyle">
                                        <p:cTn id="180" dur="indefinite"/>
                                        <p:tgtEl>
                                          <p:spTgt spid="108">
                                            <p:txEl>
                                              <p:pRg st="0" end="0"/>
                                            </p:txEl>
                                          </p:spTgt>
                                        </p:tgtEl>
                                        <p:attrNameLst>
                                          <p:attrName>style.fontWeight</p:attrName>
                                        </p:attrNameLst>
                                      </p:cBhvr>
                                      <p:to>
                                        <p:strVal val="bold"/>
                                      </p:to>
                                    </p:set>
                                  </p:childTnLst>
                                </p:cTn>
                              </p:par>
                              <p:par>
                                <p:cTn id="181" presetID="15" presetClass="emph" presetSubtype="0" nodeType="withEffect">
                                  <p:stCondLst>
                                    <p:cond delay="0"/>
                                  </p:stCondLst>
                                  <p:iterate type="lt">
                                    <p:tmAbs val="25"/>
                                  </p:iterate>
                                  <p:childTnLst>
                                    <p:set>
                                      <p:cBhvr override="childStyle">
                                        <p:cTn id="182" dur="indefinite"/>
                                        <p:tgtEl>
                                          <p:spTgt spid="108">
                                            <p:txEl>
                                              <p:pRg st="1" end="1"/>
                                            </p:txEl>
                                          </p:spTgt>
                                        </p:tgtEl>
                                        <p:attrNameLst>
                                          <p:attrName>style.fontWeight</p:attrName>
                                        </p:attrNameLst>
                                      </p:cBhvr>
                                      <p:to>
                                        <p:strVal val="bold"/>
                                      </p:to>
                                    </p:set>
                                  </p:childTnLst>
                                </p:cTn>
                              </p:par>
                            </p:childTnLst>
                          </p:cTn>
                        </p:par>
                      </p:childTnLst>
                    </p:cTn>
                  </p:par>
                  <p:par>
                    <p:cTn id="183" fill="hold">
                      <p:stCondLst>
                        <p:cond delay="indefinite"/>
                      </p:stCondLst>
                      <p:childTnLst>
                        <p:par>
                          <p:cTn id="184" fill="hold">
                            <p:stCondLst>
                              <p:cond delay="0"/>
                            </p:stCondLst>
                            <p:childTnLst>
                              <p:par>
                                <p:cTn id="185" presetID="15" presetClass="emph" presetSubtype="0" nodeType="clickEffect">
                                  <p:stCondLst>
                                    <p:cond delay="0"/>
                                  </p:stCondLst>
                                  <p:iterate type="lt">
                                    <p:tmAbs val="25"/>
                                  </p:iterate>
                                  <p:childTnLst>
                                    <p:set>
                                      <p:cBhvr override="childStyle">
                                        <p:cTn id="186" dur="indefinite"/>
                                        <p:tgtEl>
                                          <p:spTgt spid="109">
                                            <p:txEl>
                                              <p:pRg st="0" end="0"/>
                                            </p:txEl>
                                          </p:spTgt>
                                        </p:tgtEl>
                                        <p:attrNameLst>
                                          <p:attrName>style.fontWeight</p:attrName>
                                        </p:attrNameLst>
                                      </p:cBhvr>
                                      <p:to>
                                        <p:strVal val="bold"/>
                                      </p:to>
                                    </p:set>
                                  </p:childTnLst>
                                </p:cTn>
                              </p:par>
                              <p:par>
                                <p:cTn id="187" presetID="15" presetClass="emph" presetSubtype="0" nodeType="withEffect">
                                  <p:stCondLst>
                                    <p:cond delay="0"/>
                                  </p:stCondLst>
                                  <p:iterate type="lt">
                                    <p:tmAbs val="25"/>
                                  </p:iterate>
                                  <p:childTnLst>
                                    <p:set>
                                      <p:cBhvr override="childStyle">
                                        <p:cTn id="188" dur="indefinite"/>
                                        <p:tgtEl>
                                          <p:spTgt spid="109">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6" grpId="0" animBg="1"/>
      <p:bldP spid="73" grpId="0" animBg="1"/>
      <p:bldP spid="77" grpId="0"/>
      <p:bldP spid="79" grpId="0" animBg="1"/>
      <p:bldP spid="80" grpId="0"/>
      <p:bldP spid="81" grpId="0" animBg="1"/>
      <p:bldP spid="82" grpId="0"/>
      <p:bldP spid="83" grpId="0" animBg="1"/>
      <p:bldP spid="84" grpId="0"/>
      <p:bldP spid="85" grpId="0" animBg="1"/>
      <p:bldP spid="86" grpId="0"/>
      <p:bldP spid="87" grpId="0" animBg="1"/>
      <p:bldP spid="88" grpId="0" animBg="1"/>
      <p:bldP spid="89" grpId="0" animBg="1"/>
      <p:bldP spid="90" grpId="0" animBg="1"/>
      <p:bldP spid="91" grpId="0" animBg="1"/>
      <p:bldP spid="92" grpId="0"/>
      <p:bldP spid="96" grpId="0" animBg="1"/>
      <p:bldP spid="97" grpId="0" animBg="1"/>
      <p:bldP spid="100" grpId="0" animBg="1"/>
      <p:bldP spid="101" grpId="0"/>
      <p:bldP spid="102" grpId="0" animBg="1"/>
      <p:bldP spid="104" grpId="0" animBg="1"/>
      <p:bldP spid="105" grpId="0"/>
      <p:bldP spid="108" grpId="0" animBg="1"/>
      <p:bldP spid="109" grpId="0" animBg="1"/>
      <p:bldP spid="111" grpId="0" animBg="1"/>
      <p:bldP spid="112" grpId="0"/>
      <p:bldP spid="113" grpId="0" animBg="1"/>
      <p:bldP spid="114" grpId="0" animBg="1"/>
      <p:bldP spid="115" grpId="0"/>
      <p:bldP spid="118" grpId="0"/>
      <p:bldP spid="119" grpId="0"/>
      <p:bldP spid="120" grpId="0"/>
      <p:bldP spid="121" grpId="0"/>
      <p:bldP spid="122" grpId="0"/>
      <p:bldP spid="72" grpId="0" animBg="1"/>
      <p:bldP spid="98" grpId="0" animBg="1"/>
      <p:bldP spid="107" grpId="0" animBg="1"/>
      <p:bldP spid="110" grpId="0" animBg="1"/>
      <p:bldP spid="117" grpId="0" animBg="1"/>
      <p:bldP spid="63" grpId="0" animBg="1"/>
      <p:bldP spid="5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Steps leading to successful change</a:t>
            </a:r>
            <a:endParaRPr lang="en-US" dirty="0"/>
          </a:p>
        </p:txBody>
      </p:sp>
      <p:sp>
        <p:nvSpPr>
          <p:cNvPr id="10" name="Rounded Rectangle 9"/>
          <p:cNvSpPr/>
          <p:nvPr/>
        </p:nvSpPr>
        <p:spPr>
          <a:xfrm>
            <a:off x="3983233" y="3483333"/>
            <a:ext cx="1906085" cy="1068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Proposed at Annual Business Meeting</a:t>
            </a:r>
            <a:endParaRPr lang="en-US" dirty="0"/>
          </a:p>
        </p:txBody>
      </p:sp>
      <p:sp>
        <p:nvSpPr>
          <p:cNvPr id="11" name="Right Arrow 10"/>
          <p:cNvSpPr/>
          <p:nvPr/>
        </p:nvSpPr>
        <p:spPr>
          <a:xfrm>
            <a:off x="2987294" y="3883632"/>
            <a:ext cx="1106599" cy="267914"/>
          </a:xfrm>
          <a:prstGeom prst="rightArrow">
            <a:avLst>
              <a:gd name="adj1" fmla="val 50000"/>
              <a:gd name="adj2" fmla="val 1108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81210" y="3483333"/>
            <a:ext cx="1906085" cy="1068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20000"/>
                    <a:lumOff val="80000"/>
                  </a:schemeClr>
                </a:solidFill>
              </a:rPr>
              <a:t>Board vote at Spring Clinical Meeting</a:t>
            </a:r>
            <a:endParaRPr lang="en-US" dirty="0">
              <a:solidFill>
                <a:schemeClr val="tx2">
                  <a:lumMod val="20000"/>
                  <a:lumOff val="80000"/>
                </a:schemeClr>
              </a:solidFill>
            </a:endParaRPr>
          </a:p>
        </p:txBody>
      </p:sp>
      <p:sp>
        <p:nvSpPr>
          <p:cNvPr id="13" name="Rounded Rectangle 12"/>
          <p:cNvSpPr/>
          <p:nvPr/>
        </p:nvSpPr>
        <p:spPr>
          <a:xfrm>
            <a:off x="6885256" y="3483333"/>
            <a:ext cx="1906085" cy="1068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Member Vote</a:t>
            </a:r>
            <a:endParaRPr lang="en-US" dirty="0"/>
          </a:p>
        </p:txBody>
      </p:sp>
      <p:sp>
        <p:nvSpPr>
          <p:cNvPr id="14" name="Right Arrow 13"/>
          <p:cNvSpPr/>
          <p:nvPr/>
        </p:nvSpPr>
        <p:spPr>
          <a:xfrm>
            <a:off x="5889317" y="3883632"/>
            <a:ext cx="1106599" cy="267914"/>
          </a:xfrm>
          <a:prstGeom prst="rightArrow">
            <a:avLst>
              <a:gd name="adj1" fmla="val 50000"/>
              <a:gd name="adj2" fmla="val 1108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081210" y="4650790"/>
            <a:ext cx="1946855" cy="1323439"/>
          </a:xfrm>
          <a:prstGeom prst="rect">
            <a:avLst/>
          </a:prstGeom>
          <a:noFill/>
        </p:spPr>
        <p:txBody>
          <a:bodyPr wrap="square" rtlCol="0">
            <a:spAutoFit/>
          </a:bodyPr>
          <a:lstStyle/>
          <a:p>
            <a:r>
              <a:rPr lang="en-US" sz="1600" dirty="0" smtClean="0">
                <a:solidFill>
                  <a:schemeClr val="bg1">
                    <a:lumMod val="75000"/>
                  </a:schemeClr>
                </a:solidFill>
                <a:latin typeface="Arial" panose="020B0604020202020204" pitchFamily="34" charset="0"/>
                <a:cs typeface="Arial" panose="020B0604020202020204" pitchFamily="34" charset="0"/>
              </a:rPr>
              <a:t>Board members vote on changes to the Bylaws that reflect these changes.</a:t>
            </a:r>
            <a:endParaRPr lang="en-US" sz="1600" dirty="0">
              <a:solidFill>
                <a:schemeClr val="bg1">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3983233" y="4650790"/>
            <a:ext cx="1946855"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Proposal and Member discussion at the Annual Business Meeting.</a:t>
            </a:r>
            <a:endParaRPr lang="en-US" sz="1600" dirty="0">
              <a:latin typeface="Arial" panose="020B0604020202020204" pitchFamily="34" charset="0"/>
              <a:cs typeface="Arial" panose="020B0604020202020204" pitchFamily="34" charset="0"/>
            </a:endParaRPr>
          </a:p>
        </p:txBody>
      </p:sp>
      <p:sp>
        <p:nvSpPr>
          <p:cNvPr id="17" name="TextBox 16"/>
          <p:cNvSpPr txBox="1"/>
          <p:nvPr/>
        </p:nvSpPr>
        <p:spPr>
          <a:xfrm>
            <a:off x="1332778" y="2956748"/>
            <a:ext cx="1402948" cy="369332"/>
          </a:xfrm>
          <a:prstGeom prst="rect">
            <a:avLst/>
          </a:prstGeom>
          <a:noFill/>
        </p:spPr>
        <p:txBody>
          <a:bodyPr wrap="none" rtlCol="0">
            <a:spAutoFit/>
          </a:bodyPr>
          <a:lstStyle/>
          <a:p>
            <a:r>
              <a:rPr lang="en-US" dirty="0" smtClean="0">
                <a:solidFill>
                  <a:schemeClr val="bg1">
                    <a:lumMod val="75000"/>
                  </a:schemeClr>
                </a:solidFill>
                <a:latin typeface="Arial" panose="020B0604020202020204" pitchFamily="34" charset="0"/>
                <a:cs typeface="Arial" panose="020B0604020202020204" pitchFamily="34" charset="0"/>
              </a:rPr>
              <a:t>March 2017</a:t>
            </a:r>
            <a:endParaRPr lang="en-US" dirty="0">
              <a:solidFill>
                <a:schemeClr val="bg1">
                  <a:lumMod val="7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4370602" y="2956748"/>
            <a:ext cx="1172116"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July 2017</a:t>
            </a: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6893167" y="2972232"/>
            <a:ext cx="189026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September 2017</a:t>
            </a:r>
            <a:endParaRPr lang="en-US" dirty="0">
              <a:latin typeface="Arial" panose="020B0604020202020204" pitchFamily="34" charset="0"/>
              <a:cs typeface="Arial" panose="020B0604020202020204" pitchFamily="34" charset="0"/>
            </a:endParaRPr>
          </a:p>
        </p:txBody>
      </p:sp>
      <p:cxnSp>
        <p:nvCxnSpPr>
          <p:cNvPr id="20" name="Elbow Connector 19"/>
          <p:cNvCxnSpPr>
            <a:stCxn id="12" idx="1"/>
            <a:endCxn id="19" idx="0"/>
          </p:cNvCxnSpPr>
          <p:nvPr/>
        </p:nvCxnSpPr>
        <p:spPr>
          <a:xfrm rot="10800000" flipH="1">
            <a:off x="1081210" y="2972233"/>
            <a:ext cx="6757088" cy="1045357"/>
          </a:xfrm>
          <a:prstGeom prst="bentConnector4">
            <a:avLst>
              <a:gd name="adj1" fmla="val -3383"/>
              <a:gd name="adj2" fmla="val 135240"/>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28065" y="2410493"/>
            <a:ext cx="3288080" cy="369332"/>
          </a:xfrm>
          <a:prstGeom prst="rect">
            <a:avLst/>
          </a:prstGeom>
          <a:solidFill>
            <a:schemeClr val="bg1"/>
          </a:solidFill>
        </p:spPr>
        <p:txBody>
          <a:bodyPr wrap="none" rtlCol="0">
            <a:spAutoFit/>
          </a:bodyPr>
          <a:lstStyle/>
          <a:p>
            <a:r>
              <a:rPr lang="en-US" dirty="0" smtClean="0">
                <a:latin typeface="Arial" panose="020B0604020202020204" pitchFamily="34" charset="0"/>
                <a:cs typeface="Arial" panose="020B0604020202020204" pitchFamily="34" charset="0"/>
              </a:rPr>
              <a:t>communication with members</a:t>
            </a:r>
            <a:endParaRPr lang="en-US" dirty="0">
              <a:latin typeface="Arial" panose="020B0604020202020204" pitchFamily="34" charset="0"/>
              <a:cs typeface="Arial" panose="020B0604020202020204" pitchFamily="34" charset="0"/>
            </a:endParaRPr>
          </a:p>
        </p:txBody>
      </p:sp>
      <p:sp>
        <p:nvSpPr>
          <p:cNvPr id="22" name="Rounded Rectangle 21"/>
          <p:cNvSpPr/>
          <p:nvPr/>
        </p:nvSpPr>
        <p:spPr>
          <a:xfrm>
            <a:off x="9787280" y="3483334"/>
            <a:ext cx="1906085" cy="10685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Implement Transition Plan</a:t>
            </a:r>
            <a:endParaRPr lang="en-US" dirty="0"/>
          </a:p>
        </p:txBody>
      </p:sp>
      <p:sp>
        <p:nvSpPr>
          <p:cNvPr id="23" name="Right Arrow 22"/>
          <p:cNvSpPr/>
          <p:nvPr/>
        </p:nvSpPr>
        <p:spPr>
          <a:xfrm>
            <a:off x="8791341" y="3883633"/>
            <a:ext cx="1106599" cy="267914"/>
          </a:xfrm>
          <a:prstGeom prst="rightArrow">
            <a:avLst>
              <a:gd name="adj1" fmla="val 50000"/>
              <a:gd name="adj2" fmla="val 11087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11604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5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P spid="19" grpId="0"/>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a:t>
            </a:r>
            <a:r>
              <a:rPr lang="en-US" dirty="0"/>
              <a:t>effective </a:t>
            </a:r>
            <a:r>
              <a:rPr lang="en-US" dirty="0" smtClean="0"/>
              <a:t>governance and use </a:t>
            </a:r>
            <a:r>
              <a:rPr lang="en-US" dirty="0"/>
              <a:t>of </a:t>
            </a:r>
            <a:r>
              <a:rPr lang="en-US" dirty="0" smtClean="0"/>
              <a:t>AAPM resources</a:t>
            </a:r>
          </a:p>
          <a:p>
            <a:pPr lvl="1"/>
            <a:r>
              <a:rPr lang="en-US" dirty="0" smtClean="0"/>
              <a:t>Focus of the Operations Committee</a:t>
            </a:r>
          </a:p>
          <a:p>
            <a:r>
              <a:rPr lang="en-US" dirty="0" smtClean="0"/>
              <a:t>Better distributed workload</a:t>
            </a:r>
          </a:p>
          <a:p>
            <a:pPr lvl="1"/>
            <a:r>
              <a:rPr lang="en-US" dirty="0" smtClean="0"/>
              <a:t>Day-to-day activities from EXCOM (= 5) to new Operations Committee (= 11)</a:t>
            </a:r>
          </a:p>
          <a:p>
            <a:r>
              <a:rPr lang="en-US" dirty="0"/>
              <a:t>Member Services Council</a:t>
            </a:r>
          </a:p>
          <a:p>
            <a:pPr lvl="1"/>
            <a:r>
              <a:rPr lang="en-US" dirty="0"/>
              <a:t>Increased focus </a:t>
            </a:r>
            <a:r>
              <a:rPr lang="en-US" dirty="0" smtClean="0"/>
              <a:t>on </a:t>
            </a:r>
            <a:r>
              <a:rPr lang="en-US" dirty="0"/>
              <a:t>and recognition of member satisfaction</a:t>
            </a:r>
          </a:p>
          <a:p>
            <a:r>
              <a:rPr lang="en-US" dirty="0"/>
              <a:t>Regional Organization Council</a:t>
            </a:r>
          </a:p>
          <a:p>
            <a:pPr lvl="1"/>
            <a:r>
              <a:rPr lang="en-US" dirty="0"/>
              <a:t>Increased focus on </a:t>
            </a:r>
            <a:r>
              <a:rPr lang="en-US" dirty="0" smtClean="0"/>
              <a:t>chapters</a:t>
            </a:r>
            <a:endParaRPr lang="en-US" dirty="0"/>
          </a:p>
        </p:txBody>
      </p:sp>
      <p:sp>
        <p:nvSpPr>
          <p:cNvPr id="3" name="Title 2"/>
          <p:cNvSpPr>
            <a:spLocks noGrp="1"/>
          </p:cNvSpPr>
          <p:nvPr>
            <p:ph type="ctrTitle"/>
          </p:nvPr>
        </p:nvSpPr>
        <p:spPr/>
        <p:txBody>
          <a:bodyPr/>
          <a:lstStyle/>
          <a:p>
            <a:r>
              <a:rPr lang="en-US" dirty="0" smtClean="0"/>
              <a:t>benefits of the changes</a:t>
            </a:r>
            <a:endParaRPr lang="en-US" dirty="0"/>
          </a:p>
        </p:txBody>
      </p:sp>
    </p:spTree>
    <p:extLst>
      <p:ext uri="{BB962C8B-B14F-4D97-AF65-F5344CB8AC3E}">
        <p14:creationId xmlns:p14="http://schemas.microsoft.com/office/powerpoint/2010/main" xmlns="" val="730388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Enhanced communication with members</a:t>
            </a:r>
          </a:p>
          <a:p>
            <a:pPr lvl="1"/>
            <a:r>
              <a:rPr lang="en-US" dirty="0" smtClean="0"/>
              <a:t>New </a:t>
            </a:r>
            <a:r>
              <a:rPr lang="en-US" dirty="0"/>
              <a:t>structure supports </a:t>
            </a:r>
            <a:r>
              <a:rPr lang="en-US" dirty="0" smtClean="0"/>
              <a:t>less layers (e.g., no EXCOM)</a:t>
            </a:r>
          </a:p>
          <a:p>
            <a:r>
              <a:rPr lang="en-US" dirty="0" smtClean="0"/>
              <a:t>Sharp focus </a:t>
            </a:r>
            <a:r>
              <a:rPr lang="en-US" dirty="0"/>
              <a:t>on strategic planning</a:t>
            </a:r>
          </a:p>
          <a:p>
            <a:pPr lvl="1"/>
            <a:r>
              <a:rPr lang="en-US" dirty="0" smtClean="0"/>
              <a:t>Responsibility rests with the Board (e.g., no </a:t>
            </a:r>
            <a:r>
              <a:rPr lang="en-US" dirty="0"/>
              <a:t>Strategic Planning </a:t>
            </a:r>
            <a:r>
              <a:rPr lang="en-US" dirty="0" smtClean="0"/>
              <a:t>Committee)</a:t>
            </a:r>
          </a:p>
          <a:p>
            <a:r>
              <a:rPr lang="en-US" dirty="0"/>
              <a:t>Governance </a:t>
            </a:r>
            <a:r>
              <a:rPr lang="en-US" dirty="0" smtClean="0"/>
              <a:t>Committee</a:t>
            </a:r>
          </a:p>
          <a:p>
            <a:pPr lvl="1"/>
            <a:r>
              <a:rPr lang="en-US" dirty="0" smtClean="0"/>
              <a:t>Develop diversity and competency so that leadership positions are available to everyone</a:t>
            </a:r>
            <a:endParaRPr lang="en-US" dirty="0"/>
          </a:p>
          <a:p>
            <a:r>
              <a:rPr lang="en-US" dirty="0" smtClean="0"/>
              <a:t>New structure is aligned </a:t>
            </a:r>
            <a:r>
              <a:rPr lang="en-US" dirty="0"/>
              <a:t>with </a:t>
            </a:r>
            <a:r>
              <a:rPr lang="en-US" dirty="0" smtClean="0"/>
              <a:t>best governance practices</a:t>
            </a:r>
          </a:p>
          <a:p>
            <a:r>
              <a:rPr lang="en-US" dirty="0" smtClean="0"/>
              <a:t>New </a:t>
            </a:r>
            <a:r>
              <a:rPr lang="en-US" dirty="0"/>
              <a:t>councils are </a:t>
            </a:r>
            <a:r>
              <a:rPr lang="en-US" dirty="0" smtClean="0"/>
              <a:t>better aligned </a:t>
            </a:r>
            <a:r>
              <a:rPr lang="en-US" dirty="0"/>
              <a:t>with what members </a:t>
            </a:r>
            <a:r>
              <a:rPr lang="en-US" dirty="0" smtClean="0"/>
              <a:t>want</a:t>
            </a:r>
          </a:p>
        </p:txBody>
      </p:sp>
      <p:sp>
        <p:nvSpPr>
          <p:cNvPr id="3" name="Title 2"/>
          <p:cNvSpPr>
            <a:spLocks noGrp="1"/>
          </p:cNvSpPr>
          <p:nvPr>
            <p:ph type="ctrTitle"/>
          </p:nvPr>
        </p:nvSpPr>
        <p:spPr/>
        <p:txBody>
          <a:bodyPr/>
          <a:lstStyle/>
          <a:p>
            <a:r>
              <a:rPr lang="en-US" dirty="0" smtClean="0"/>
              <a:t>benefits of the changes</a:t>
            </a:r>
            <a:endParaRPr lang="en-US" dirty="0"/>
          </a:p>
        </p:txBody>
      </p:sp>
    </p:spTree>
    <p:extLst>
      <p:ext uri="{BB962C8B-B14F-4D97-AF65-F5344CB8AC3E}">
        <p14:creationId xmlns:p14="http://schemas.microsoft.com/office/powerpoint/2010/main" xmlns="" val="3347902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313" t="1124" r="990" b="1176"/>
          <a:stretch/>
        </p:blipFill>
        <p:spPr>
          <a:xfrm>
            <a:off x="4061012" y="1082488"/>
            <a:ext cx="7180729" cy="5513294"/>
          </a:xfrm>
          <a:prstGeom prst="rect">
            <a:avLst/>
          </a:prstGeom>
        </p:spPr>
      </p:pic>
      <p:sp>
        <p:nvSpPr>
          <p:cNvPr id="5" name="Title 2"/>
          <p:cNvSpPr>
            <a:spLocks noGrp="1"/>
          </p:cNvSpPr>
          <p:nvPr>
            <p:ph type="ctrTitle"/>
          </p:nvPr>
        </p:nvSpPr>
        <p:spPr>
          <a:xfrm>
            <a:off x="386883" y="1803506"/>
            <a:ext cx="4359928" cy="1027100"/>
          </a:xfrm>
        </p:spPr>
        <p:txBody>
          <a:bodyPr>
            <a:normAutofit/>
          </a:bodyPr>
          <a:lstStyle/>
          <a:p>
            <a:pPr algn="l"/>
            <a:r>
              <a:rPr lang="en-US" dirty="0" smtClean="0"/>
              <a:t>Communication strategy</a:t>
            </a:r>
            <a:endParaRPr lang="en-US" dirty="0"/>
          </a:p>
        </p:txBody>
      </p:sp>
      <p:sp>
        <p:nvSpPr>
          <p:cNvPr id="6" name="TextBox 5"/>
          <p:cNvSpPr txBox="1"/>
          <p:nvPr/>
        </p:nvSpPr>
        <p:spPr>
          <a:xfrm>
            <a:off x="474289" y="4847663"/>
            <a:ext cx="2816284" cy="461665"/>
          </a:xfrm>
          <a:prstGeom prst="rect">
            <a:avLst/>
          </a:prstGeom>
          <a:noFill/>
        </p:spPr>
        <p:txBody>
          <a:bodyPr wrap="none" rtlCol="0">
            <a:spAutoFit/>
          </a:bodyPr>
          <a:lstStyle/>
          <a:p>
            <a:r>
              <a:rPr lang="en-US" sz="2400" dirty="0" smtClean="0"/>
              <a:t>Two Question Survey</a:t>
            </a:r>
            <a:endParaRPr lang="en-US" sz="2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5718" t="6069" r="5333" b="3892"/>
          <a:stretch/>
        </p:blipFill>
        <p:spPr>
          <a:xfrm>
            <a:off x="1000682" y="3129232"/>
            <a:ext cx="1402630" cy="1419805"/>
          </a:xfrm>
          <a:prstGeom prst="rect">
            <a:avLst/>
          </a:prstGeom>
        </p:spPr>
      </p:pic>
    </p:spTree>
    <p:extLst>
      <p:ext uri="{BB962C8B-B14F-4D97-AF65-F5344CB8AC3E}">
        <p14:creationId xmlns:p14="http://schemas.microsoft.com/office/powerpoint/2010/main" xmlns="" val="784572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lgn="ctr">
              <a:buNone/>
            </a:pPr>
            <a:r>
              <a:rPr lang="en-US" sz="2400" b="1" i="1" dirty="0" smtClean="0"/>
              <a:t>New governance structure: Simplified, Strategic, &amp; Responsive</a:t>
            </a:r>
            <a:endParaRPr lang="en-US" sz="1600" b="1" i="1" dirty="0"/>
          </a:p>
        </p:txBody>
      </p:sp>
      <p:sp>
        <p:nvSpPr>
          <p:cNvPr id="3" name="Title 2"/>
          <p:cNvSpPr>
            <a:spLocks noGrp="1"/>
          </p:cNvSpPr>
          <p:nvPr>
            <p:ph type="ctrTitle"/>
          </p:nvPr>
        </p:nvSpPr>
        <p:spPr/>
        <p:txBody>
          <a:bodyPr/>
          <a:lstStyle/>
          <a:p>
            <a:r>
              <a:rPr lang="en-US" dirty="0" smtClean="0"/>
              <a:t>summary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4535" y="2105460"/>
            <a:ext cx="4394356" cy="2329028"/>
          </a:xfrm>
          <a:prstGeom prst="rect">
            <a:avLst/>
          </a:prstGeom>
        </p:spPr>
      </p:pic>
    </p:spTree>
    <p:extLst>
      <p:ext uri="{BB962C8B-B14F-4D97-AF65-F5344CB8AC3E}">
        <p14:creationId xmlns:p14="http://schemas.microsoft.com/office/powerpoint/2010/main" xmlns="" val="2856536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TG-281 </a:t>
            </a:r>
            <a:r>
              <a:rPr lang="en-US" dirty="0"/>
              <a:t>Governance Assessment Communications </a:t>
            </a:r>
            <a:r>
              <a:rPr lang="en-US" dirty="0" smtClean="0"/>
              <a:t>Plan</a:t>
            </a:r>
          </a:p>
          <a:p>
            <a:r>
              <a:rPr lang="en-US" dirty="0"/>
              <a:t>Ad Hoc Committee on Governance </a:t>
            </a:r>
            <a:r>
              <a:rPr lang="en-US" dirty="0" smtClean="0"/>
              <a:t>Assessment</a:t>
            </a:r>
          </a:p>
          <a:p>
            <a:r>
              <a:rPr lang="en-US" dirty="0" smtClean="0"/>
              <a:t>Strategic </a:t>
            </a:r>
            <a:r>
              <a:rPr lang="en-US" dirty="0"/>
              <a:t>Planning Committee of the </a:t>
            </a:r>
            <a:r>
              <a:rPr lang="en-US" dirty="0" smtClean="0"/>
              <a:t>Board</a:t>
            </a:r>
          </a:p>
          <a:p>
            <a:r>
              <a:rPr lang="en-US" dirty="0"/>
              <a:t>Board of Directors</a:t>
            </a:r>
          </a:p>
          <a:p>
            <a:r>
              <a:rPr lang="en-US" dirty="0" smtClean="0"/>
              <a:t>Rules </a:t>
            </a:r>
            <a:r>
              <a:rPr lang="en-US" dirty="0"/>
              <a:t>Committee</a:t>
            </a:r>
          </a:p>
        </p:txBody>
      </p:sp>
      <p:sp>
        <p:nvSpPr>
          <p:cNvPr id="3" name="Title 2"/>
          <p:cNvSpPr>
            <a:spLocks noGrp="1"/>
          </p:cNvSpPr>
          <p:nvPr>
            <p:ph type="ctr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xmlns="" val="843273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Questions &amp; Discussion</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5718" t="6069" r="5333" b="3892"/>
          <a:stretch/>
        </p:blipFill>
        <p:spPr>
          <a:xfrm>
            <a:off x="4850114" y="3030347"/>
            <a:ext cx="2484844" cy="2515271"/>
          </a:xfrm>
          <a:prstGeom prst="rect">
            <a:avLst/>
          </a:prstGeom>
        </p:spPr>
      </p:pic>
    </p:spTree>
    <p:extLst>
      <p:ext uri="{BB962C8B-B14F-4D97-AF65-F5344CB8AC3E}">
        <p14:creationId xmlns:p14="http://schemas.microsoft.com/office/powerpoint/2010/main" xmlns="" val="2810702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4 Councils</a:t>
            </a:r>
          </a:p>
          <a:p>
            <a:pPr lvl="1"/>
            <a:r>
              <a:rPr lang="en-US" dirty="0" smtClean="0"/>
              <a:t>Administrative</a:t>
            </a:r>
            <a:r>
              <a:rPr lang="en-US" dirty="0"/>
              <a:t>, Education, Professional, Science</a:t>
            </a:r>
          </a:p>
          <a:p>
            <a:pPr>
              <a:lnSpc>
                <a:spcPct val="30000"/>
              </a:lnSpc>
              <a:spcBef>
                <a:spcPts val="0"/>
              </a:spcBef>
            </a:pPr>
            <a:endParaRPr lang="en-US" dirty="0" smtClean="0"/>
          </a:p>
          <a:p>
            <a:r>
              <a:rPr lang="en-US" dirty="0" smtClean="0"/>
              <a:t>Board of Directors and Executive Committee (EXCOM)</a:t>
            </a:r>
          </a:p>
          <a:p>
            <a:pPr lvl="1"/>
            <a:r>
              <a:rPr lang="en-US" dirty="0" smtClean="0"/>
              <a:t>President-Elect, President, Chair of the Board, Treasurer, Secretary, Executive Director</a:t>
            </a:r>
          </a:p>
          <a:p>
            <a:pPr lvl="1"/>
            <a:r>
              <a:rPr lang="en-US" dirty="0" smtClean="0"/>
              <a:t>EXCOM makes day-to-day decisions for the AAPM</a:t>
            </a:r>
          </a:p>
          <a:p>
            <a:pPr>
              <a:lnSpc>
                <a:spcPct val="30000"/>
              </a:lnSpc>
              <a:spcBef>
                <a:spcPts val="0"/>
              </a:spcBef>
            </a:pPr>
            <a:endParaRPr lang="en-US" dirty="0" smtClean="0"/>
          </a:p>
          <a:p>
            <a:r>
              <a:rPr lang="en-US" dirty="0" smtClean="0"/>
              <a:t>Strategic Planning Committee (SPC)</a:t>
            </a:r>
          </a:p>
          <a:p>
            <a:pPr lvl="1"/>
            <a:r>
              <a:rPr lang="en-US" dirty="0" smtClean="0"/>
              <a:t>Comprehensive review of the strategic plan</a:t>
            </a:r>
          </a:p>
          <a:p>
            <a:pPr lvl="1"/>
            <a:r>
              <a:rPr lang="en-US" dirty="0"/>
              <a:t>Evaluate progress towards achieving </a:t>
            </a:r>
            <a:r>
              <a:rPr lang="en-US" dirty="0" smtClean="0"/>
              <a:t>objectives</a:t>
            </a:r>
          </a:p>
          <a:p>
            <a:pPr lvl="1"/>
            <a:endParaRPr lang="en-US" dirty="0" smtClean="0"/>
          </a:p>
        </p:txBody>
      </p:sp>
      <p:sp>
        <p:nvSpPr>
          <p:cNvPr id="3" name="Title 2"/>
          <p:cNvSpPr>
            <a:spLocks noGrp="1"/>
          </p:cNvSpPr>
          <p:nvPr>
            <p:ph type="ctrTitle"/>
          </p:nvPr>
        </p:nvSpPr>
        <p:spPr/>
        <p:txBody>
          <a:bodyPr/>
          <a:lstStyle/>
          <a:p>
            <a:r>
              <a:rPr lang="en-US" dirty="0" smtClean="0"/>
              <a:t>Current </a:t>
            </a:r>
            <a:r>
              <a:rPr lang="en-US" dirty="0" err="1" smtClean="0"/>
              <a:t>aapm</a:t>
            </a:r>
            <a:r>
              <a:rPr lang="en-US" dirty="0" smtClean="0"/>
              <a:t> Structure</a:t>
            </a:r>
            <a:endParaRPr lang="en-US" dirty="0"/>
          </a:p>
        </p:txBody>
      </p:sp>
    </p:spTree>
    <p:extLst>
      <p:ext uri="{BB962C8B-B14F-4D97-AF65-F5344CB8AC3E}">
        <p14:creationId xmlns:p14="http://schemas.microsoft.com/office/powerpoint/2010/main" xmlns="" val="2914607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endCxn id="9" idx="1"/>
          </p:cNvCxnSpPr>
          <p:nvPr/>
        </p:nvCxnSpPr>
        <p:spPr>
          <a:xfrm flipV="1">
            <a:off x="1812877" y="3866549"/>
            <a:ext cx="8462118" cy="5586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1813564" y="1824255"/>
            <a:ext cx="8439855" cy="4196314"/>
          </a:xfrm>
          <a:custGeom>
            <a:avLst/>
            <a:gdLst>
              <a:gd name="connsiteX0" fmla="*/ 0 w 6975087"/>
              <a:gd name="connsiteY0" fmla="*/ 1784195 h 3468029"/>
              <a:gd name="connsiteX1" fmla="*/ 0 w 6975087"/>
              <a:gd name="connsiteY1" fmla="*/ 1689410 h 3468029"/>
              <a:gd name="connsiteX2" fmla="*/ 278780 w 6975087"/>
              <a:gd name="connsiteY2" fmla="*/ 1667107 h 3468029"/>
              <a:gd name="connsiteX3" fmla="*/ 641195 w 6975087"/>
              <a:gd name="connsiteY3" fmla="*/ 1655956 h 3468029"/>
              <a:gd name="connsiteX4" fmla="*/ 1048214 w 6975087"/>
              <a:gd name="connsiteY4" fmla="*/ 1616927 h 3468029"/>
              <a:gd name="connsiteX5" fmla="*/ 1360448 w 6975087"/>
              <a:gd name="connsiteY5" fmla="*/ 1589049 h 3468029"/>
              <a:gd name="connsiteX6" fmla="*/ 1650380 w 6975087"/>
              <a:gd name="connsiteY6" fmla="*/ 1550020 h 3468029"/>
              <a:gd name="connsiteX7" fmla="*/ 1957039 w 6975087"/>
              <a:gd name="connsiteY7" fmla="*/ 1505415 h 3468029"/>
              <a:gd name="connsiteX8" fmla="*/ 2341756 w 6975087"/>
              <a:gd name="connsiteY8" fmla="*/ 1444083 h 3468029"/>
              <a:gd name="connsiteX9" fmla="*/ 2670717 w 6975087"/>
              <a:gd name="connsiteY9" fmla="*/ 1388327 h 3468029"/>
              <a:gd name="connsiteX10" fmla="*/ 2971800 w 6975087"/>
              <a:gd name="connsiteY10" fmla="*/ 1326995 h 3468029"/>
              <a:gd name="connsiteX11" fmla="*/ 3256156 w 6975087"/>
              <a:gd name="connsiteY11" fmla="*/ 1248937 h 3468029"/>
              <a:gd name="connsiteX12" fmla="*/ 3568390 w 6975087"/>
              <a:gd name="connsiteY12" fmla="*/ 1193181 h 3468029"/>
              <a:gd name="connsiteX13" fmla="*/ 3891775 w 6975087"/>
              <a:gd name="connsiteY13" fmla="*/ 1109546 h 3468029"/>
              <a:gd name="connsiteX14" fmla="*/ 4153829 w 6975087"/>
              <a:gd name="connsiteY14" fmla="*/ 1031488 h 3468029"/>
              <a:gd name="connsiteX15" fmla="*/ 4466063 w 6975087"/>
              <a:gd name="connsiteY15" fmla="*/ 942278 h 3468029"/>
              <a:gd name="connsiteX16" fmla="*/ 5001321 w 6975087"/>
              <a:gd name="connsiteY16" fmla="*/ 780585 h 3468029"/>
              <a:gd name="connsiteX17" fmla="*/ 5291253 w 6975087"/>
              <a:gd name="connsiteY17" fmla="*/ 680224 h 3468029"/>
              <a:gd name="connsiteX18" fmla="*/ 5581185 w 6975087"/>
              <a:gd name="connsiteY18" fmla="*/ 568712 h 3468029"/>
              <a:gd name="connsiteX19" fmla="*/ 5932448 w 6975087"/>
              <a:gd name="connsiteY19" fmla="*/ 429322 h 3468029"/>
              <a:gd name="connsiteX20" fmla="*/ 6317165 w 6975087"/>
              <a:gd name="connsiteY20" fmla="*/ 278781 h 3468029"/>
              <a:gd name="connsiteX21" fmla="*/ 6590370 w 6975087"/>
              <a:gd name="connsiteY21" fmla="*/ 167268 h 3468029"/>
              <a:gd name="connsiteX22" fmla="*/ 6885878 w 6975087"/>
              <a:gd name="connsiteY22" fmla="*/ 39029 h 3468029"/>
              <a:gd name="connsiteX23" fmla="*/ 6975087 w 6975087"/>
              <a:gd name="connsiteY23" fmla="*/ 0 h 3468029"/>
              <a:gd name="connsiteX24" fmla="*/ 6975087 w 6975087"/>
              <a:gd name="connsiteY24" fmla="*/ 3468029 h 3468029"/>
              <a:gd name="connsiteX25" fmla="*/ 6818970 w 6975087"/>
              <a:gd name="connsiteY25" fmla="*/ 3395546 h 3468029"/>
              <a:gd name="connsiteX26" fmla="*/ 6473282 w 6975087"/>
              <a:gd name="connsiteY26" fmla="*/ 3256156 h 3468029"/>
              <a:gd name="connsiteX27" fmla="*/ 6088565 w 6975087"/>
              <a:gd name="connsiteY27" fmla="*/ 3094463 h 3468029"/>
              <a:gd name="connsiteX28" fmla="*/ 5592336 w 6975087"/>
              <a:gd name="connsiteY28" fmla="*/ 2904893 h 3468029"/>
              <a:gd name="connsiteX29" fmla="*/ 5157439 w 6975087"/>
              <a:gd name="connsiteY29" fmla="*/ 2748776 h 3468029"/>
              <a:gd name="connsiteX30" fmla="*/ 4622180 w 6975087"/>
              <a:gd name="connsiteY30" fmla="*/ 2575932 h 3468029"/>
              <a:gd name="connsiteX31" fmla="*/ 4181707 w 6975087"/>
              <a:gd name="connsiteY31" fmla="*/ 2447693 h 3468029"/>
              <a:gd name="connsiteX32" fmla="*/ 3730082 w 6975087"/>
              <a:gd name="connsiteY32" fmla="*/ 2319454 h 3468029"/>
              <a:gd name="connsiteX33" fmla="*/ 3200400 w 6975087"/>
              <a:gd name="connsiteY33" fmla="*/ 2202366 h 3468029"/>
              <a:gd name="connsiteX34" fmla="*/ 2570356 w 6975087"/>
              <a:gd name="connsiteY34" fmla="*/ 2074127 h 3468029"/>
              <a:gd name="connsiteX35" fmla="*/ 1929160 w 6975087"/>
              <a:gd name="connsiteY35" fmla="*/ 1957039 h 3468029"/>
              <a:gd name="connsiteX36" fmla="*/ 1488687 w 6975087"/>
              <a:gd name="connsiteY36" fmla="*/ 1901283 h 3468029"/>
              <a:gd name="connsiteX37" fmla="*/ 964580 w 6975087"/>
              <a:gd name="connsiteY37" fmla="*/ 1839951 h 3468029"/>
              <a:gd name="connsiteX38" fmla="*/ 568712 w 6975087"/>
              <a:gd name="connsiteY38" fmla="*/ 1812073 h 3468029"/>
              <a:gd name="connsiteX39" fmla="*/ 267629 w 6975087"/>
              <a:gd name="connsiteY39" fmla="*/ 1800922 h 3468029"/>
              <a:gd name="connsiteX40" fmla="*/ 0 w 6975087"/>
              <a:gd name="connsiteY40" fmla="*/ 1784195 h 3468029"/>
              <a:gd name="connsiteX0" fmla="*/ 0 w 6975087"/>
              <a:gd name="connsiteY0" fmla="*/ 1784195 h 3468029"/>
              <a:gd name="connsiteX1" fmla="*/ 0 w 6975087"/>
              <a:gd name="connsiteY1" fmla="*/ 1689410 h 3468029"/>
              <a:gd name="connsiteX2" fmla="*/ 278780 w 6975087"/>
              <a:gd name="connsiteY2" fmla="*/ 1667107 h 3468029"/>
              <a:gd name="connsiteX3" fmla="*/ 641195 w 6975087"/>
              <a:gd name="connsiteY3" fmla="*/ 1655956 h 3468029"/>
              <a:gd name="connsiteX4" fmla="*/ 1048214 w 6975087"/>
              <a:gd name="connsiteY4" fmla="*/ 1616927 h 3468029"/>
              <a:gd name="connsiteX5" fmla="*/ 1360448 w 6975087"/>
              <a:gd name="connsiteY5" fmla="*/ 1589049 h 3468029"/>
              <a:gd name="connsiteX6" fmla="*/ 1650380 w 6975087"/>
              <a:gd name="connsiteY6" fmla="*/ 1550020 h 3468029"/>
              <a:gd name="connsiteX7" fmla="*/ 1957039 w 6975087"/>
              <a:gd name="connsiteY7" fmla="*/ 1505415 h 3468029"/>
              <a:gd name="connsiteX8" fmla="*/ 2341756 w 6975087"/>
              <a:gd name="connsiteY8" fmla="*/ 1444083 h 3468029"/>
              <a:gd name="connsiteX9" fmla="*/ 2670717 w 6975087"/>
              <a:gd name="connsiteY9" fmla="*/ 1388327 h 3468029"/>
              <a:gd name="connsiteX10" fmla="*/ 2971800 w 6975087"/>
              <a:gd name="connsiteY10" fmla="*/ 1326995 h 3468029"/>
              <a:gd name="connsiteX11" fmla="*/ 3267307 w 6975087"/>
              <a:gd name="connsiteY11" fmla="*/ 1265663 h 3468029"/>
              <a:gd name="connsiteX12" fmla="*/ 3568390 w 6975087"/>
              <a:gd name="connsiteY12" fmla="*/ 1193181 h 3468029"/>
              <a:gd name="connsiteX13" fmla="*/ 3891775 w 6975087"/>
              <a:gd name="connsiteY13" fmla="*/ 1109546 h 3468029"/>
              <a:gd name="connsiteX14" fmla="*/ 4153829 w 6975087"/>
              <a:gd name="connsiteY14" fmla="*/ 1031488 h 3468029"/>
              <a:gd name="connsiteX15" fmla="*/ 4466063 w 6975087"/>
              <a:gd name="connsiteY15" fmla="*/ 942278 h 3468029"/>
              <a:gd name="connsiteX16" fmla="*/ 5001321 w 6975087"/>
              <a:gd name="connsiteY16" fmla="*/ 780585 h 3468029"/>
              <a:gd name="connsiteX17" fmla="*/ 5291253 w 6975087"/>
              <a:gd name="connsiteY17" fmla="*/ 680224 h 3468029"/>
              <a:gd name="connsiteX18" fmla="*/ 5581185 w 6975087"/>
              <a:gd name="connsiteY18" fmla="*/ 568712 h 3468029"/>
              <a:gd name="connsiteX19" fmla="*/ 5932448 w 6975087"/>
              <a:gd name="connsiteY19" fmla="*/ 429322 h 3468029"/>
              <a:gd name="connsiteX20" fmla="*/ 6317165 w 6975087"/>
              <a:gd name="connsiteY20" fmla="*/ 278781 h 3468029"/>
              <a:gd name="connsiteX21" fmla="*/ 6590370 w 6975087"/>
              <a:gd name="connsiteY21" fmla="*/ 167268 h 3468029"/>
              <a:gd name="connsiteX22" fmla="*/ 6885878 w 6975087"/>
              <a:gd name="connsiteY22" fmla="*/ 39029 h 3468029"/>
              <a:gd name="connsiteX23" fmla="*/ 6975087 w 6975087"/>
              <a:gd name="connsiteY23" fmla="*/ 0 h 3468029"/>
              <a:gd name="connsiteX24" fmla="*/ 6975087 w 6975087"/>
              <a:gd name="connsiteY24" fmla="*/ 3468029 h 3468029"/>
              <a:gd name="connsiteX25" fmla="*/ 6818970 w 6975087"/>
              <a:gd name="connsiteY25" fmla="*/ 3395546 h 3468029"/>
              <a:gd name="connsiteX26" fmla="*/ 6473282 w 6975087"/>
              <a:gd name="connsiteY26" fmla="*/ 3256156 h 3468029"/>
              <a:gd name="connsiteX27" fmla="*/ 6088565 w 6975087"/>
              <a:gd name="connsiteY27" fmla="*/ 3094463 h 3468029"/>
              <a:gd name="connsiteX28" fmla="*/ 5592336 w 6975087"/>
              <a:gd name="connsiteY28" fmla="*/ 2904893 h 3468029"/>
              <a:gd name="connsiteX29" fmla="*/ 5157439 w 6975087"/>
              <a:gd name="connsiteY29" fmla="*/ 2748776 h 3468029"/>
              <a:gd name="connsiteX30" fmla="*/ 4622180 w 6975087"/>
              <a:gd name="connsiteY30" fmla="*/ 2575932 h 3468029"/>
              <a:gd name="connsiteX31" fmla="*/ 4181707 w 6975087"/>
              <a:gd name="connsiteY31" fmla="*/ 2447693 h 3468029"/>
              <a:gd name="connsiteX32" fmla="*/ 3730082 w 6975087"/>
              <a:gd name="connsiteY32" fmla="*/ 2319454 h 3468029"/>
              <a:gd name="connsiteX33" fmla="*/ 3200400 w 6975087"/>
              <a:gd name="connsiteY33" fmla="*/ 2202366 h 3468029"/>
              <a:gd name="connsiteX34" fmla="*/ 2570356 w 6975087"/>
              <a:gd name="connsiteY34" fmla="*/ 2074127 h 3468029"/>
              <a:gd name="connsiteX35" fmla="*/ 1929160 w 6975087"/>
              <a:gd name="connsiteY35" fmla="*/ 1957039 h 3468029"/>
              <a:gd name="connsiteX36" fmla="*/ 1488687 w 6975087"/>
              <a:gd name="connsiteY36" fmla="*/ 1901283 h 3468029"/>
              <a:gd name="connsiteX37" fmla="*/ 964580 w 6975087"/>
              <a:gd name="connsiteY37" fmla="*/ 1839951 h 3468029"/>
              <a:gd name="connsiteX38" fmla="*/ 568712 w 6975087"/>
              <a:gd name="connsiteY38" fmla="*/ 1812073 h 3468029"/>
              <a:gd name="connsiteX39" fmla="*/ 267629 w 6975087"/>
              <a:gd name="connsiteY39" fmla="*/ 1800922 h 3468029"/>
              <a:gd name="connsiteX40" fmla="*/ 0 w 6975087"/>
              <a:gd name="connsiteY40" fmla="*/ 1784195 h 346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975087" h="3468029">
                <a:moveTo>
                  <a:pt x="0" y="1784195"/>
                </a:moveTo>
                <a:lnTo>
                  <a:pt x="0" y="1689410"/>
                </a:lnTo>
                <a:lnTo>
                  <a:pt x="278780" y="1667107"/>
                </a:lnTo>
                <a:lnTo>
                  <a:pt x="641195" y="1655956"/>
                </a:lnTo>
                <a:lnTo>
                  <a:pt x="1048214" y="1616927"/>
                </a:lnTo>
                <a:lnTo>
                  <a:pt x="1360448" y="1589049"/>
                </a:lnTo>
                <a:lnTo>
                  <a:pt x="1650380" y="1550020"/>
                </a:lnTo>
                <a:lnTo>
                  <a:pt x="1957039" y="1505415"/>
                </a:lnTo>
                <a:lnTo>
                  <a:pt x="2341756" y="1444083"/>
                </a:lnTo>
                <a:lnTo>
                  <a:pt x="2670717" y="1388327"/>
                </a:lnTo>
                <a:lnTo>
                  <a:pt x="2971800" y="1326995"/>
                </a:lnTo>
                <a:lnTo>
                  <a:pt x="3267307" y="1265663"/>
                </a:lnTo>
                <a:lnTo>
                  <a:pt x="3568390" y="1193181"/>
                </a:lnTo>
                <a:lnTo>
                  <a:pt x="3891775" y="1109546"/>
                </a:lnTo>
                <a:lnTo>
                  <a:pt x="4153829" y="1031488"/>
                </a:lnTo>
                <a:lnTo>
                  <a:pt x="4466063" y="942278"/>
                </a:lnTo>
                <a:lnTo>
                  <a:pt x="5001321" y="780585"/>
                </a:lnTo>
                <a:lnTo>
                  <a:pt x="5291253" y="680224"/>
                </a:lnTo>
                <a:lnTo>
                  <a:pt x="5581185" y="568712"/>
                </a:lnTo>
                <a:lnTo>
                  <a:pt x="5932448" y="429322"/>
                </a:lnTo>
                <a:lnTo>
                  <a:pt x="6317165" y="278781"/>
                </a:lnTo>
                <a:lnTo>
                  <a:pt x="6590370" y="167268"/>
                </a:lnTo>
                <a:lnTo>
                  <a:pt x="6885878" y="39029"/>
                </a:lnTo>
                <a:lnTo>
                  <a:pt x="6975087" y="0"/>
                </a:lnTo>
                <a:lnTo>
                  <a:pt x="6975087" y="3468029"/>
                </a:lnTo>
                <a:lnTo>
                  <a:pt x="6818970" y="3395546"/>
                </a:lnTo>
                <a:lnTo>
                  <a:pt x="6473282" y="3256156"/>
                </a:lnTo>
                <a:lnTo>
                  <a:pt x="6088565" y="3094463"/>
                </a:lnTo>
                <a:lnTo>
                  <a:pt x="5592336" y="2904893"/>
                </a:lnTo>
                <a:lnTo>
                  <a:pt x="5157439" y="2748776"/>
                </a:lnTo>
                <a:lnTo>
                  <a:pt x="4622180" y="2575932"/>
                </a:lnTo>
                <a:lnTo>
                  <a:pt x="4181707" y="2447693"/>
                </a:lnTo>
                <a:lnTo>
                  <a:pt x="3730082" y="2319454"/>
                </a:lnTo>
                <a:lnTo>
                  <a:pt x="3200400" y="2202366"/>
                </a:lnTo>
                <a:lnTo>
                  <a:pt x="2570356" y="2074127"/>
                </a:lnTo>
                <a:lnTo>
                  <a:pt x="1929160" y="1957039"/>
                </a:lnTo>
                <a:lnTo>
                  <a:pt x="1488687" y="1901283"/>
                </a:lnTo>
                <a:lnTo>
                  <a:pt x="964580" y="1839951"/>
                </a:lnTo>
                <a:lnTo>
                  <a:pt x="568712" y="1812073"/>
                </a:lnTo>
                <a:lnTo>
                  <a:pt x="267629" y="1800922"/>
                </a:lnTo>
                <a:lnTo>
                  <a:pt x="0" y="1784195"/>
                </a:lnTo>
                <a:close/>
              </a:path>
            </a:pathLst>
          </a:custGeom>
          <a:gradFill>
            <a:gsLst>
              <a:gs pos="0">
                <a:schemeClr val="tx2">
                  <a:lumMod val="20000"/>
                  <a:lumOff val="80000"/>
                  <a:alpha val="25000"/>
                </a:schemeClr>
              </a:gs>
              <a:gs pos="100000">
                <a:schemeClr val="tx2">
                  <a:lumMod val="72000"/>
                  <a:lumOff val="28000"/>
                  <a:alpha val="40000"/>
                </a:schemeClr>
              </a:gs>
            </a:gsLst>
            <a:lin ang="0" scaled="0"/>
          </a:gradFill>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1" dirty="0">
              <a:latin typeface="Century Gothic" charset="0"/>
              <a:ea typeface="Century Gothic" charset="0"/>
              <a:cs typeface="Century Gothic" charset="0"/>
            </a:endParaRPr>
          </a:p>
        </p:txBody>
      </p:sp>
      <p:sp>
        <p:nvSpPr>
          <p:cNvPr id="8" name="TextBox 7"/>
          <p:cNvSpPr txBox="1"/>
          <p:nvPr/>
        </p:nvSpPr>
        <p:spPr>
          <a:xfrm>
            <a:off x="960988" y="3709815"/>
            <a:ext cx="859507" cy="369330"/>
          </a:xfrm>
          <a:prstGeom prst="rect">
            <a:avLst/>
          </a:prstGeom>
          <a:noFill/>
          <a:ln>
            <a:noFill/>
          </a:ln>
          <a:effectLst/>
        </p:spPr>
        <p:txBody>
          <a:bodyPr wrap="square" lIns="91438" tIns="45719" rIns="91438" bIns="45719" rtlCol="0">
            <a:spAutoFit/>
          </a:bodyPr>
          <a:lstStyle/>
          <a:p>
            <a:r>
              <a:rPr lang="en-US" b="1" dirty="0">
                <a:solidFill>
                  <a:srgbClr val="C00000"/>
                </a:solidFill>
                <a:latin typeface="Century Gothic" charset="0"/>
                <a:ea typeface="Century Gothic" charset="0"/>
                <a:cs typeface="Century Gothic" charset="0"/>
              </a:rPr>
              <a:t>1958</a:t>
            </a:r>
          </a:p>
        </p:txBody>
      </p:sp>
      <p:sp>
        <p:nvSpPr>
          <p:cNvPr id="9" name="TextBox 8"/>
          <p:cNvSpPr txBox="1"/>
          <p:nvPr/>
        </p:nvSpPr>
        <p:spPr>
          <a:xfrm>
            <a:off x="10274995" y="3681884"/>
            <a:ext cx="1383030" cy="369330"/>
          </a:xfrm>
          <a:prstGeom prst="rect">
            <a:avLst/>
          </a:prstGeom>
          <a:noFill/>
          <a:ln>
            <a:noFill/>
          </a:ln>
          <a:effectLst/>
        </p:spPr>
        <p:txBody>
          <a:bodyPr wrap="square" lIns="91438" tIns="45719" rIns="91438" bIns="45719" rtlCol="0" anchor="ctr" anchorCtr="0">
            <a:spAutoFit/>
          </a:bodyPr>
          <a:lstStyle/>
          <a:p>
            <a:r>
              <a:rPr lang="en-US" b="1" dirty="0">
                <a:solidFill>
                  <a:srgbClr val="C00000"/>
                </a:solidFill>
                <a:latin typeface="Century Gothic" charset="0"/>
                <a:ea typeface="Century Gothic" charset="0"/>
                <a:cs typeface="Century Gothic" charset="0"/>
              </a:rPr>
              <a:t>2016</a:t>
            </a:r>
          </a:p>
        </p:txBody>
      </p:sp>
      <p:sp>
        <p:nvSpPr>
          <p:cNvPr id="10" name="TextBox 9"/>
          <p:cNvSpPr txBox="1"/>
          <p:nvPr/>
        </p:nvSpPr>
        <p:spPr>
          <a:xfrm>
            <a:off x="2117530" y="1483087"/>
            <a:ext cx="1068644" cy="782060"/>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Science</a:t>
            </a:r>
          </a:p>
          <a:p>
            <a:pPr algn="ctr"/>
            <a:r>
              <a:rPr lang="en-US" sz="1200" b="1" dirty="0">
                <a:latin typeface="Century Gothic" charset="0"/>
                <a:ea typeface="Century Gothic" charset="0"/>
                <a:cs typeface="Century Gothic" charset="0"/>
              </a:rPr>
              <a:t>Council</a:t>
            </a:r>
          </a:p>
          <a:p>
            <a:pPr algn="ctr"/>
            <a:r>
              <a:rPr lang="en-US" sz="1200" b="1" dirty="0">
                <a:latin typeface="Century Gothic" charset="0"/>
                <a:ea typeface="Century Gothic" charset="0"/>
                <a:cs typeface="Century Gothic" charset="0"/>
              </a:rPr>
              <a:t>(1972)</a:t>
            </a:r>
          </a:p>
        </p:txBody>
      </p:sp>
      <p:sp>
        <p:nvSpPr>
          <p:cNvPr id="11" name="TextBox 10"/>
          <p:cNvSpPr txBox="1"/>
          <p:nvPr/>
        </p:nvSpPr>
        <p:spPr>
          <a:xfrm>
            <a:off x="6169248" y="2257402"/>
            <a:ext cx="1405598" cy="508960"/>
          </a:xfrm>
          <a:prstGeom prst="rect">
            <a:avLst/>
          </a:prstGeom>
          <a:noFill/>
          <a:effectLst/>
        </p:spPr>
        <p:txBody>
          <a:bodyPr wrap="square" lIns="91438" tIns="45719" rIns="91438" bIns="45719" rtlCol="0">
            <a:spAutoFit/>
          </a:bodyPr>
          <a:lstStyle/>
          <a:p>
            <a:pPr algn="ctr"/>
            <a:r>
              <a:rPr lang="en-US" sz="2100" b="1" dirty="0">
                <a:solidFill>
                  <a:srgbClr val="C00000"/>
                </a:solidFill>
                <a:latin typeface="Century Gothic" charset="0"/>
                <a:ea typeface="Century Gothic" charset="0"/>
                <a:cs typeface="Century Gothic" charset="0"/>
              </a:rPr>
              <a:t>ACMP</a:t>
            </a:r>
          </a:p>
        </p:txBody>
      </p:sp>
      <p:sp>
        <p:nvSpPr>
          <p:cNvPr id="12" name="TextBox 11"/>
          <p:cNvSpPr txBox="1"/>
          <p:nvPr/>
        </p:nvSpPr>
        <p:spPr>
          <a:xfrm>
            <a:off x="1626160" y="6045990"/>
            <a:ext cx="807330" cy="335169"/>
          </a:xfrm>
          <a:prstGeom prst="rect">
            <a:avLst/>
          </a:prstGeom>
          <a:noFill/>
          <a:ln>
            <a:noFill/>
            <a:prstDash val="sysDot"/>
          </a:ln>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1960</a:t>
            </a:r>
          </a:p>
        </p:txBody>
      </p:sp>
      <p:sp>
        <p:nvSpPr>
          <p:cNvPr id="13" name="TextBox 12"/>
          <p:cNvSpPr txBox="1"/>
          <p:nvPr/>
        </p:nvSpPr>
        <p:spPr>
          <a:xfrm>
            <a:off x="3140523" y="6045990"/>
            <a:ext cx="807330" cy="335169"/>
          </a:xfrm>
          <a:prstGeom prst="rect">
            <a:avLst/>
          </a:prstGeom>
          <a:noFill/>
          <a:ln>
            <a:noFill/>
            <a:prstDash val="sysDot"/>
          </a:ln>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1970</a:t>
            </a:r>
          </a:p>
        </p:txBody>
      </p:sp>
      <p:sp>
        <p:nvSpPr>
          <p:cNvPr id="14" name="TextBox 13"/>
          <p:cNvSpPr txBox="1"/>
          <p:nvPr/>
        </p:nvSpPr>
        <p:spPr>
          <a:xfrm>
            <a:off x="4654886" y="6045990"/>
            <a:ext cx="807330" cy="335169"/>
          </a:xfrm>
          <a:prstGeom prst="rect">
            <a:avLst/>
          </a:prstGeom>
          <a:noFill/>
          <a:ln>
            <a:noFill/>
            <a:prstDash val="sysDot"/>
          </a:ln>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1980</a:t>
            </a:r>
          </a:p>
        </p:txBody>
      </p:sp>
      <p:sp>
        <p:nvSpPr>
          <p:cNvPr id="15" name="TextBox 14"/>
          <p:cNvSpPr txBox="1"/>
          <p:nvPr/>
        </p:nvSpPr>
        <p:spPr>
          <a:xfrm>
            <a:off x="6169248" y="6045990"/>
            <a:ext cx="807330" cy="335169"/>
          </a:xfrm>
          <a:prstGeom prst="rect">
            <a:avLst/>
          </a:prstGeom>
          <a:noFill/>
          <a:ln>
            <a:noFill/>
            <a:prstDash val="sysDot"/>
          </a:ln>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1990</a:t>
            </a:r>
          </a:p>
        </p:txBody>
      </p:sp>
      <p:sp>
        <p:nvSpPr>
          <p:cNvPr id="16" name="TextBox 15"/>
          <p:cNvSpPr txBox="1"/>
          <p:nvPr/>
        </p:nvSpPr>
        <p:spPr>
          <a:xfrm>
            <a:off x="7683609" y="6045990"/>
            <a:ext cx="807330" cy="335169"/>
          </a:xfrm>
          <a:prstGeom prst="rect">
            <a:avLst/>
          </a:prstGeom>
          <a:noFill/>
          <a:ln>
            <a:noFill/>
            <a:prstDash val="sysDot"/>
          </a:ln>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2000</a:t>
            </a:r>
          </a:p>
        </p:txBody>
      </p:sp>
      <p:sp>
        <p:nvSpPr>
          <p:cNvPr id="17" name="TextBox 16"/>
          <p:cNvSpPr txBox="1"/>
          <p:nvPr/>
        </p:nvSpPr>
        <p:spPr>
          <a:xfrm>
            <a:off x="9197971" y="6045990"/>
            <a:ext cx="807330" cy="335169"/>
          </a:xfrm>
          <a:prstGeom prst="rect">
            <a:avLst/>
          </a:prstGeom>
          <a:noFill/>
          <a:ln>
            <a:noFill/>
            <a:prstDash val="sysDot"/>
          </a:ln>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2010</a:t>
            </a:r>
          </a:p>
        </p:txBody>
      </p:sp>
      <p:cxnSp>
        <p:nvCxnSpPr>
          <p:cNvPr id="18" name="Straight Connector 17"/>
          <p:cNvCxnSpPr/>
          <p:nvPr/>
        </p:nvCxnSpPr>
        <p:spPr>
          <a:xfrm>
            <a:off x="2048567" y="3585088"/>
            <a:ext cx="0" cy="2431924"/>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595985" y="3483892"/>
            <a:ext cx="0" cy="2533121"/>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109673" y="3160058"/>
            <a:ext cx="0" cy="2856954"/>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89626" y="2842974"/>
            <a:ext cx="0" cy="3174038"/>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096568" y="2397704"/>
            <a:ext cx="0" cy="3619307"/>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610254" y="1943383"/>
            <a:ext cx="0" cy="4073628"/>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827015" y="1442743"/>
            <a:ext cx="1574231" cy="782060"/>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Administration</a:t>
            </a:r>
          </a:p>
          <a:p>
            <a:pPr algn="ctr"/>
            <a:r>
              <a:rPr lang="en-US" sz="1200" b="1" dirty="0">
                <a:latin typeface="Century Gothic" charset="0"/>
                <a:ea typeface="Century Gothic" charset="0"/>
                <a:cs typeface="Century Gothic" charset="0"/>
              </a:rPr>
              <a:t>Council</a:t>
            </a:r>
          </a:p>
          <a:p>
            <a:pPr algn="ctr"/>
            <a:r>
              <a:rPr lang="en-US" sz="1200" b="1" dirty="0">
                <a:latin typeface="Century Gothic" charset="0"/>
                <a:ea typeface="Century Gothic" charset="0"/>
                <a:cs typeface="Century Gothic" charset="0"/>
              </a:rPr>
              <a:t>(2010)</a:t>
            </a:r>
          </a:p>
        </p:txBody>
      </p:sp>
      <p:sp>
        <p:nvSpPr>
          <p:cNvPr id="25" name="TextBox 24"/>
          <p:cNvSpPr txBox="1"/>
          <p:nvPr/>
        </p:nvSpPr>
        <p:spPr>
          <a:xfrm>
            <a:off x="4541188" y="1483087"/>
            <a:ext cx="1444279" cy="782060"/>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Education</a:t>
            </a:r>
          </a:p>
          <a:p>
            <a:pPr algn="ctr"/>
            <a:r>
              <a:rPr lang="en-US" sz="1200" b="1" dirty="0">
                <a:latin typeface="Century Gothic" charset="0"/>
                <a:ea typeface="Century Gothic" charset="0"/>
                <a:cs typeface="Century Gothic" charset="0"/>
              </a:rPr>
              <a:t>Council</a:t>
            </a:r>
          </a:p>
          <a:p>
            <a:pPr algn="ctr"/>
            <a:r>
              <a:rPr lang="en-US" sz="1200" b="1" dirty="0">
                <a:latin typeface="Century Gothic" charset="0"/>
                <a:ea typeface="Century Gothic" charset="0"/>
                <a:cs typeface="Century Gothic" charset="0"/>
              </a:rPr>
              <a:t>(1974)</a:t>
            </a:r>
          </a:p>
        </p:txBody>
      </p:sp>
      <p:sp>
        <p:nvSpPr>
          <p:cNvPr id="26" name="TextBox 25"/>
          <p:cNvSpPr txBox="1"/>
          <p:nvPr/>
        </p:nvSpPr>
        <p:spPr>
          <a:xfrm>
            <a:off x="3191563" y="1483087"/>
            <a:ext cx="1443522" cy="782060"/>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Professional</a:t>
            </a:r>
          </a:p>
          <a:p>
            <a:pPr algn="ctr"/>
            <a:r>
              <a:rPr lang="en-US" sz="1200" b="1" dirty="0">
                <a:latin typeface="Century Gothic" charset="0"/>
                <a:ea typeface="Century Gothic" charset="0"/>
                <a:cs typeface="Century Gothic" charset="0"/>
              </a:rPr>
              <a:t>Council</a:t>
            </a:r>
          </a:p>
          <a:p>
            <a:pPr algn="ctr"/>
            <a:r>
              <a:rPr lang="en-US" sz="1200" b="1" dirty="0">
                <a:latin typeface="Century Gothic" charset="0"/>
                <a:ea typeface="Century Gothic" charset="0"/>
                <a:cs typeface="Century Gothic" charset="0"/>
              </a:rPr>
              <a:t>(1973)</a:t>
            </a:r>
          </a:p>
        </p:txBody>
      </p:sp>
      <p:cxnSp>
        <p:nvCxnSpPr>
          <p:cNvPr id="27" name="Straight Arrow Connector 26"/>
          <p:cNvCxnSpPr/>
          <p:nvPr/>
        </p:nvCxnSpPr>
        <p:spPr>
          <a:xfrm>
            <a:off x="2651853" y="2271145"/>
            <a:ext cx="1232098" cy="1653318"/>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29" name="Freeform 28"/>
          <p:cNvSpPr/>
          <p:nvPr/>
        </p:nvSpPr>
        <p:spPr>
          <a:xfrm>
            <a:off x="1812877" y="1820868"/>
            <a:ext cx="8462119" cy="2039932"/>
          </a:xfrm>
          <a:custGeom>
            <a:avLst/>
            <a:gdLst>
              <a:gd name="connsiteX0" fmla="*/ 0 w 5765180"/>
              <a:gd name="connsiteY0" fmla="*/ 4282068 h 4282068"/>
              <a:gd name="connsiteX1" fmla="*/ 585439 w 5765180"/>
              <a:gd name="connsiteY1" fmla="*/ 4181707 h 4282068"/>
              <a:gd name="connsiteX2" fmla="*/ 1143000 w 5765180"/>
              <a:gd name="connsiteY2" fmla="*/ 4025590 h 4282068"/>
              <a:gd name="connsiteX3" fmla="*/ 1823224 w 5765180"/>
              <a:gd name="connsiteY3" fmla="*/ 3718932 h 4282068"/>
              <a:gd name="connsiteX4" fmla="*/ 2458844 w 5765180"/>
              <a:gd name="connsiteY4" fmla="*/ 3350941 h 4282068"/>
              <a:gd name="connsiteX5" fmla="*/ 3094463 w 5765180"/>
              <a:gd name="connsiteY5" fmla="*/ 2904893 h 4282068"/>
              <a:gd name="connsiteX6" fmla="*/ 3685478 w 5765180"/>
              <a:gd name="connsiteY6" fmla="*/ 2386361 h 4282068"/>
              <a:gd name="connsiteX7" fmla="*/ 4237463 w 5765180"/>
              <a:gd name="connsiteY7" fmla="*/ 1851102 h 4282068"/>
              <a:gd name="connsiteX8" fmla="*/ 4644483 w 5765180"/>
              <a:gd name="connsiteY8" fmla="*/ 1393902 h 4282068"/>
              <a:gd name="connsiteX9" fmla="*/ 5012473 w 5765180"/>
              <a:gd name="connsiteY9" fmla="*/ 959005 h 4282068"/>
              <a:gd name="connsiteX10" fmla="*/ 5380463 w 5765180"/>
              <a:gd name="connsiteY10" fmla="*/ 501805 h 4282068"/>
              <a:gd name="connsiteX11" fmla="*/ 5765180 w 5765180"/>
              <a:gd name="connsiteY11" fmla="*/ 0 h 428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5180" h="4282068">
                <a:moveTo>
                  <a:pt x="0" y="4282068"/>
                </a:moveTo>
                <a:cubicBezTo>
                  <a:pt x="197469" y="4253260"/>
                  <a:pt x="394939" y="4224453"/>
                  <a:pt x="585439" y="4181707"/>
                </a:cubicBezTo>
                <a:cubicBezTo>
                  <a:pt x="775939" y="4138961"/>
                  <a:pt x="936703" y="4102719"/>
                  <a:pt x="1143000" y="4025590"/>
                </a:cubicBezTo>
                <a:cubicBezTo>
                  <a:pt x="1349297" y="3948461"/>
                  <a:pt x="1603917" y="3831373"/>
                  <a:pt x="1823224" y="3718932"/>
                </a:cubicBezTo>
                <a:cubicBezTo>
                  <a:pt x="2042531" y="3606491"/>
                  <a:pt x="2246971" y="3486614"/>
                  <a:pt x="2458844" y="3350941"/>
                </a:cubicBezTo>
                <a:cubicBezTo>
                  <a:pt x="2670717" y="3215268"/>
                  <a:pt x="2890024" y="3065656"/>
                  <a:pt x="3094463" y="2904893"/>
                </a:cubicBezTo>
                <a:cubicBezTo>
                  <a:pt x="3298902" y="2744130"/>
                  <a:pt x="3494978" y="2561993"/>
                  <a:pt x="3685478" y="2386361"/>
                </a:cubicBezTo>
                <a:cubicBezTo>
                  <a:pt x="3875978" y="2210729"/>
                  <a:pt x="4077629" y="2016512"/>
                  <a:pt x="4237463" y="1851102"/>
                </a:cubicBezTo>
                <a:cubicBezTo>
                  <a:pt x="4397297" y="1685692"/>
                  <a:pt x="4515315" y="1542585"/>
                  <a:pt x="4644483" y="1393902"/>
                </a:cubicBezTo>
                <a:cubicBezTo>
                  <a:pt x="4773651" y="1245219"/>
                  <a:pt x="4889810" y="1107688"/>
                  <a:pt x="5012473" y="959005"/>
                </a:cubicBezTo>
                <a:cubicBezTo>
                  <a:pt x="5135136" y="810322"/>
                  <a:pt x="5255012" y="661639"/>
                  <a:pt x="5380463" y="501805"/>
                </a:cubicBezTo>
                <a:cubicBezTo>
                  <a:pt x="5505914" y="341971"/>
                  <a:pt x="5635547" y="170985"/>
                  <a:pt x="5765180" y="0"/>
                </a:cubicBezTo>
              </a:path>
            </a:pathLst>
          </a:cu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entury Gothic" charset="0"/>
              <a:ea typeface="Century Gothic" charset="0"/>
              <a:cs typeface="Century Gothic" charset="0"/>
            </a:endParaRPr>
          </a:p>
        </p:txBody>
      </p:sp>
      <p:sp>
        <p:nvSpPr>
          <p:cNvPr id="30" name="Freeform 29"/>
          <p:cNvSpPr/>
          <p:nvPr/>
        </p:nvSpPr>
        <p:spPr>
          <a:xfrm flipV="1">
            <a:off x="1812877" y="3980197"/>
            <a:ext cx="8462119" cy="2039932"/>
          </a:xfrm>
          <a:custGeom>
            <a:avLst/>
            <a:gdLst>
              <a:gd name="connsiteX0" fmla="*/ 0 w 5765180"/>
              <a:gd name="connsiteY0" fmla="*/ 4282068 h 4282068"/>
              <a:gd name="connsiteX1" fmla="*/ 585439 w 5765180"/>
              <a:gd name="connsiteY1" fmla="*/ 4181707 h 4282068"/>
              <a:gd name="connsiteX2" fmla="*/ 1143000 w 5765180"/>
              <a:gd name="connsiteY2" fmla="*/ 4025590 h 4282068"/>
              <a:gd name="connsiteX3" fmla="*/ 1823224 w 5765180"/>
              <a:gd name="connsiteY3" fmla="*/ 3718932 h 4282068"/>
              <a:gd name="connsiteX4" fmla="*/ 2458844 w 5765180"/>
              <a:gd name="connsiteY4" fmla="*/ 3350941 h 4282068"/>
              <a:gd name="connsiteX5" fmla="*/ 3094463 w 5765180"/>
              <a:gd name="connsiteY5" fmla="*/ 2904893 h 4282068"/>
              <a:gd name="connsiteX6" fmla="*/ 3685478 w 5765180"/>
              <a:gd name="connsiteY6" fmla="*/ 2386361 h 4282068"/>
              <a:gd name="connsiteX7" fmla="*/ 4237463 w 5765180"/>
              <a:gd name="connsiteY7" fmla="*/ 1851102 h 4282068"/>
              <a:gd name="connsiteX8" fmla="*/ 4644483 w 5765180"/>
              <a:gd name="connsiteY8" fmla="*/ 1393902 h 4282068"/>
              <a:gd name="connsiteX9" fmla="*/ 5012473 w 5765180"/>
              <a:gd name="connsiteY9" fmla="*/ 959005 h 4282068"/>
              <a:gd name="connsiteX10" fmla="*/ 5380463 w 5765180"/>
              <a:gd name="connsiteY10" fmla="*/ 501805 h 4282068"/>
              <a:gd name="connsiteX11" fmla="*/ 5765180 w 5765180"/>
              <a:gd name="connsiteY11" fmla="*/ 0 h 428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5180" h="4282068">
                <a:moveTo>
                  <a:pt x="0" y="4282068"/>
                </a:moveTo>
                <a:cubicBezTo>
                  <a:pt x="197469" y="4253260"/>
                  <a:pt x="394939" y="4224453"/>
                  <a:pt x="585439" y="4181707"/>
                </a:cubicBezTo>
                <a:cubicBezTo>
                  <a:pt x="775939" y="4138961"/>
                  <a:pt x="936703" y="4102719"/>
                  <a:pt x="1143000" y="4025590"/>
                </a:cubicBezTo>
                <a:cubicBezTo>
                  <a:pt x="1349297" y="3948461"/>
                  <a:pt x="1603917" y="3831373"/>
                  <a:pt x="1823224" y="3718932"/>
                </a:cubicBezTo>
                <a:cubicBezTo>
                  <a:pt x="2042531" y="3606491"/>
                  <a:pt x="2246971" y="3486614"/>
                  <a:pt x="2458844" y="3350941"/>
                </a:cubicBezTo>
                <a:cubicBezTo>
                  <a:pt x="2670717" y="3215268"/>
                  <a:pt x="2890024" y="3065656"/>
                  <a:pt x="3094463" y="2904893"/>
                </a:cubicBezTo>
                <a:cubicBezTo>
                  <a:pt x="3298902" y="2744130"/>
                  <a:pt x="3494978" y="2561993"/>
                  <a:pt x="3685478" y="2386361"/>
                </a:cubicBezTo>
                <a:cubicBezTo>
                  <a:pt x="3875978" y="2210729"/>
                  <a:pt x="4077629" y="2016512"/>
                  <a:pt x="4237463" y="1851102"/>
                </a:cubicBezTo>
                <a:cubicBezTo>
                  <a:pt x="4397297" y="1685692"/>
                  <a:pt x="4515315" y="1542585"/>
                  <a:pt x="4644483" y="1393902"/>
                </a:cubicBezTo>
                <a:cubicBezTo>
                  <a:pt x="4773651" y="1245219"/>
                  <a:pt x="4889810" y="1107688"/>
                  <a:pt x="5012473" y="959005"/>
                </a:cubicBezTo>
                <a:cubicBezTo>
                  <a:pt x="5135136" y="810322"/>
                  <a:pt x="5255012" y="661639"/>
                  <a:pt x="5380463" y="501805"/>
                </a:cubicBezTo>
                <a:cubicBezTo>
                  <a:pt x="5505914" y="341971"/>
                  <a:pt x="5635547" y="170985"/>
                  <a:pt x="5765180" y="0"/>
                </a:cubicBezTo>
              </a:path>
            </a:pathLst>
          </a:cu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entury Gothic" charset="0"/>
              <a:ea typeface="Century Gothic" charset="0"/>
              <a:cs typeface="Century Gothic" charset="0"/>
            </a:endParaRPr>
          </a:p>
        </p:txBody>
      </p:sp>
      <p:cxnSp>
        <p:nvCxnSpPr>
          <p:cNvPr id="31" name="Straight Arrow Connector 30"/>
          <p:cNvCxnSpPr>
            <a:stCxn id="26" idx="2"/>
          </p:cNvCxnSpPr>
          <p:nvPr/>
        </p:nvCxnSpPr>
        <p:spPr>
          <a:xfrm>
            <a:off x="3913322" y="2265147"/>
            <a:ext cx="139129" cy="1655591"/>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5" idx="2"/>
          </p:cNvCxnSpPr>
          <p:nvPr/>
        </p:nvCxnSpPr>
        <p:spPr>
          <a:xfrm flipH="1">
            <a:off x="4245203" y="2265147"/>
            <a:ext cx="1018127" cy="1657265"/>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4" idx="2"/>
          </p:cNvCxnSpPr>
          <p:nvPr/>
        </p:nvCxnSpPr>
        <p:spPr>
          <a:xfrm>
            <a:off x="8614128" y="2224802"/>
            <a:ext cx="996125" cy="1659316"/>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5299360" y="3980200"/>
            <a:ext cx="4526894" cy="134047"/>
          </a:xfrm>
          <a:prstGeom prst="roundRect">
            <a:avLst/>
          </a:prstGeom>
          <a:solidFill>
            <a:srgbClr val="FFC000"/>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1" dirty="0">
              <a:latin typeface="Century Gothic" charset="0"/>
              <a:ea typeface="Century Gothic" charset="0"/>
              <a:cs typeface="Century Gothic" charset="0"/>
            </a:endParaRPr>
          </a:p>
        </p:txBody>
      </p:sp>
      <p:cxnSp>
        <p:nvCxnSpPr>
          <p:cNvPr id="35" name="Straight Arrow Connector 34"/>
          <p:cNvCxnSpPr/>
          <p:nvPr/>
        </p:nvCxnSpPr>
        <p:spPr>
          <a:xfrm>
            <a:off x="6976577" y="2705543"/>
            <a:ext cx="0" cy="1319869"/>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37" name="Freeform 36"/>
          <p:cNvSpPr/>
          <p:nvPr/>
        </p:nvSpPr>
        <p:spPr>
          <a:xfrm>
            <a:off x="8817774" y="4613805"/>
            <a:ext cx="1434930" cy="773700"/>
          </a:xfrm>
          <a:custGeom>
            <a:avLst/>
            <a:gdLst>
              <a:gd name="connsiteX0" fmla="*/ 0 w 3852747"/>
              <a:gd name="connsiteY0" fmla="*/ 1778619 h 1906858"/>
              <a:gd name="connsiteX1" fmla="*/ 490654 w 3852747"/>
              <a:gd name="connsiteY1" fmla="*/ 0 h 1906858"/>
              <a:gd name="connsiteX2" fmla="*/ 975732 w 3852747"/>
              <a:gd name="connsiteY2" fmla="*/ 903249 h 1906858"/>
              <a:gd name="connsiteX3" fmla="*/ 1455235 w 3852747"/>
              <a:gd name="connsiteY3" fmla="*/ 1366024 h 1906858"/>
              <a:gd name="connsiteX4" fmla="*/ 1934737 w 3852747"/>
              <a:gd name="connsiteY4" fmla="*/ 1544444 h 1906858"/>
              <a:gd name="connsiteX5" fmla="*/ 2408664 w 3852747"/>
              <a:gd name="connsiteY5" fmla="*/ 1483112 h 1906858"/>
              <a:gd name="connsiteX6" fmla="*/ 2882591 w 3852747"/>
              <a:gd name="connsiteY6" fmla="*/ 1555595 h 1906858"/>
              <a:gd name="connsiteX7" fmla="*/ 3378820 w 3852747"/>
              <a:gd name="connsiteY7" fmla="*/ 1906858 h 1906858"/>
              <a:gd name="connsiteX8" fmla="*/ 3852747 w 3852747"/>
              <a:gd name="connsiteY8" fmla="*/ 1672683 h 1906858"/>
              <a:gd name="connsiteX0" fmla="*/ 0 w 3884809"/>
              <a:gd name="connsiteY0" fmla="*/ 1778619 h 1906858"/>
              <a:gd name="connsiteX1" fmla="*/ 490654 w 3884809"/>
              <a:gd name="connsiteY1" fmla="*/ 0 h 1906858"/>
              <a:gd name="connsiteX2" fmla="*/ 975732 w 3884809"/>
              <a:gd name="connsiteY2" fmla="*/ 903249 h 1906858"/>
              <a:gd name="connsiteX3" fmla="*/ 1455235 w 3884809"/>
              <a:gd name="connsiteY3" fmla="*/ 1366024 h 1906858"/>
              <a:gd name="connsiteX4" fmla="*/ 1934737 w 3884809"/>
              <a:gd name="connsiteY4" fmla="*/ 1544444 h 1906858"/>
              <a:gd name="connsiteX5" fmla="*/ 2408664 w 3884809"/>
              <a:gd name="connsiteY5" fmla="*/ 1483112 h 1906858"/>
              <a:gd name="connsiteX6" fmla="*/ 2882591 w 3884809"/>
              <a:gd name="connsiteY6" fmla="*/ 1555595 h 1906858"/>
              <a:gd name="connsiteX7" fmla="*/ 3378820 w 3884809"/>
              <a:gd name="connsiteY7" fmla="*/ 1906858 h 1906858"/>
              <a:gd name="connsiteX8" fmla="*/ 3852747 w 3884809"/>
              <a:gd name="connsiteY8" fmla="*/ 1672683 h 1906858"/>
              <a:gd name="connsiteX9" fmla="*/ 3841596 w 3884809"/>
              <a:gd name="connsiteY9" fmla="*/ 1683834 h 1906858"/>
              <a:gd name="connsiteX0" fmla="*/ 0 w 3902069"/>
              <a:gd name="connsiteY0" fmla="*/ 1778619 h 2040673"/>
              <a:gd name="connsiteX1" fmla="*/ 490654 w 3902069"/>
              <a:gd name="connsiteY1" fmla="*/ 0 h 2040673"/>
              <a:gd name="connsiteX2" fmla="*/ 975732 w 3902069"/>
              <a:gd name="connsiteY2" fmla="*/ 903249 h 2040673"/>
              <a:gd name="connsiteX3" fmla="*/ 1455235 w 3902069"/>
              <a:gd name="connsiteY3" fmla="*/ 1366024 h 2040673"/>
              <a:gd name="connsiteX4" fmla="*/ 1934737 w 3902069"/>
              <a:gd name="connsiteY4" fmla="*/ 1544444 h 2040673"/>
              <a:gd name="connsiteX5" fmla="*/ 2408664 w 3902069"/>
              <a:gd name="connsiteY5" fmla="*/ 1483112 h 2040673"/>
              <a:gd name="connsiteX6" fmla="*/ 2882591 w 3902069"/>
              <a:gd name="connsiteY6" fmla="*/ 1555595 h 2040673"/>
              <a:gd name="connsiteX7" fmla="*/ 3378820 w 3902069"/>
              <a:gd name="connsiteY7" fmla="*/ 1906858 h 2040673"/>
              <a:gd name="connsiteX8" fmla="*/ 3852747 w 3902069"/>
              <a:gd name="connsiteY8" fmla="*/ 1672683 h 2040673"/>
              <a:gd name="connsiteX9" fmla="*/ 3891777 w 3902069"/>
              <a:gd name="connsiteY9" fmla="*/ 2040673 h 2040673"/>
              <a:gd name="connsiteX0" fmla="*/ 0 w 3902069"/>
              <a:gd name="connsiteY0" fmla="*/ 1778619 h 2040673"/>
              <a:gd name="connsiteX1" fmla="*/ 5576 w 3902069"/>
              <a:gd name="connsiteY1" fmla="*/ 1784195 h 2040673"/>
              <a:gd name="connsiteX2" fmla="*/ 490654 w 3902069"/>
              <a:gd name="connsiteY2" fmla="*/ 0 h 2040673"/>
              <a:gd name="connsiteX3" fmla="*/ 975732 w 3902069"/>
              <a:gd name="connsiteY3" fmla="*/ 903249 h 2040673"/>
              <a:gd name="connsiteX4" fmla="*/ 1455235 w 3902069"/>
              <a:gd name="connsiteY4" fmla="*/ 1366024 h 2040673"/>
              <a:gd name="connsiteX5" fmla="*/ 1934737 w 3902069"/>
              <a:gd name="connsiteY5" fmla="*/ 1544444 h 2040673"/>
              <a:gd name="connsiteX6" fmla="*/ 2408664 w 3902069"/>
              <a:gd name="connsiteY6" fmla="*/ 1483112 h 2040673"/>
              <a:gd name="connsiteX7" fmla="*/ 2882591 w 3902069"/>
              <a:gd name="connsiteY7" fmla="*/ 1555595 h 2040673"/>
              <a:gd name="connsiteX8" fmla="*/ 3378820 w 3902069"/>
              <a:gd name="connsiteY8" fmla="*/ 1906858 h 2040673"/>
              <a:gd name="connsiteX9" fmla="*/ 3852747 w 3902069"/>
              <a:gd name="connsiteY9" fmla="*/ 1672683 h 2040673"/>
              <a:gd name="connsiteX10" fmla="*/ 3891777 w 3902069"/>
              <a:gd name="connsiteY10" fmla="*/ 2040673 h 2040673"/>
              <a:gd name="connsiteX0" fmla="*/ 0 w 3902069"/>
              <a:gd name="connsiteY0" fmla="*/ 1778619 h 2040673"/>
              <a:gd name="connsiteX1" fmla="*/ 22303 w 3902069"/>
              <a:gd name="connsiteY1" fmla="*/ 1996068 h 2040673"/>
              <a:gd name="connsiteX2" fmla="*/ 490654 w 3902069"/>
              <a:gd name="connsiteY2" fmla="*/ 0 h 2040673"/>
              <a:gd name="connsiteX3" fmla="*/ 975732 w 3902069"/>
              <a:gd name="connsiteY3" fmla="*/ 903249 h 2040673"/>
              <a:gd name="connsiteX4" fmla="*/ 1455235 w 3902069"/>
              <a:gd name="connsiteY4" fmla="*/ 1366024 h 2040673"/>
              <a:gd name="connsiteX5" fmla="*/ 1934737 w 3902069"/>
              <a:gd name="connsiteY5" fmla="*/ 1544444 h 2040673"/>
              <a:gd name="connsiteX6" fmla="*/ 2408664 w 3902069"/>
              <a:gd name="connsiteY6" fmla="*/ 1483112 h 2040673"/>
              <a:gd name="connsiteX7" fmla="*/ 2882591 w 3902069"/>
              <a:gd name="connsiteY7" fmla="*/ 1555595 h 2040673"/>
              <a:gd name="connsiteX8" fmla="*/ 3378820 w 3902069"/>
              <a:gd name="connsiteY8" fmla="*/ 1906858 h 2040673"/>
              <a:gd name="connsiteX9" fmla="*/ 3852747 w 3902069"/>
              <a:gd name="connsiteY9" fmla="*/ 1672683 h 2040673"/>
              <a:gd name="connsiteX10" fmla="*/ 3891777 w 3902069"/>
              <a:gd name="connsiteY10" fmla="*/ 2040673 h 2040673"/>
              <a:gd name="connsiteX0" fmla="*/ 0 w 3902069"/>
              <a:gd name="connsiteY0" fmla="*/ 1778619 h 2040673"/>
              <a:gd name="connsiteX1" fmla="*/ 27878 w 3902069"/>
              <a:gd name="connsiteY1" fmla="*/ 1655955 h 2040673"/>
              <a:gd name="connsiteX2" fmla="*/ 490654 w 3902069"/>
              <a:gd name="connsiteY2" fmla="*/ 0 h 2040673"/>
              <a:gd name="connsiteX3" fmla="*/ 975732 w 3902069"/>
              <a:gd name="connsiteY3" fmla="*/ 903249 h 2040673"/>
              <a:gd name="connsiteX4" fmla="*/ 1455235 w 3902069"/>
              <a:gd name="connsiteY4" fmla="*/ 1366024 h 2040673"/>
              <a:gd name="connsiteX5" fmla="*/ 1934737 w 3902069"/>
              <a:gd name="connsiteY5" fmla="*/ 1544444 h 2040673"/>
              <a:gd name="connsiteX6" fmla="*/ 2408664 w 3902069"/>
              <a:gd name="connsiteY6" fmla="*/ 1483112 h 2040673"/>
              <a:gd name="connsiteX7" fmla="*/ 2882591 w 3902069"/>
              <a:gd name="connsiteY7" fmla="*/ 1555595 h 2040673"/>
              <a:gd name="connsiteX8" fmla="*/ 3378820 w 3902069"/>
              <a:gd name="connsiteY8" fmla="*/ 1906858 h 2040673"/>
              <a:gd name="connsiteX9" fmla="*/ 3852747 w 3902069"/>
              <a:gd name="connsiteY9" fmla="*/ 1672683 h 2040673"/>
              <a:gd name="connsiteX10" fmla="*/ 3891777 w 3902069"/>
              <a:gd name="connsiteY10" fmla="*/ 2040673 h 2040673"/>
              <a:gd name="connsiteX0" fmla="*/ 0 w 3885342"/>
              <a:gd name="connsiteY0" fmla="*/ 2012795 h 2040673"/>
              <a:gd name="connsiteX1" fmla="*/ 11151 w 3885342"/>
              <a:gd name="connsiteY1" fmla="*/ 1655955 h 2040673"/>
              <a:gd name="connsiteX2" fmla="*/ 473927 w 3885342"/>
              <a:gd name="connsiteY2" fmla="*/ 0 h 2040673"/>
              <a:gd name="connsiteX3" fmla="*/ 959005 w 3885342"/>
              <a:gd name="connsiteY3" fmla="*/ 903249 h 2040673"/>
              <a:gd name="connsiteX4" fmla="*/ 1438508 w 3885342"/>
              <a:gd name="connsiteY4" fmla="*/ 1366024 h 2040673"/>
              <a:gd name="connsiteX5" fmla="*/ 1918010 w 3885342"/>
              <a:gd name="connsiteY5" fmla="*/ 1544444 h 2040673"/>
              <a:gd name="connsiteX6" fmla="*/ 2391937 w 3885342"/>
              <a:gd name="connsiteY6" fmla="*/ 1483112 h 2040673"/>
              <a:gd name="connsiteX7" fmla="*/ 2865864 w 3885342"/>
              <a:gd name="connsiteY7" fmla="*/ 1555595 h 2040673"/>
              <a:gd name="connsiteX8" fmla="*/ 3362093 w 3885342"/>
              <a:gd name="connsiteY8" fmla="*/ 1906858 h 2040673"/>
              <a:gd name="connsiteX9" fmla="*/ 3836020 w 3885342"/>
              <a:gd name="connsiteY9" fmla="*/ 1672683 h 2040673"/>
              <a:gd name="connsiteX10" fmla="*/ 3875050 w 3885342"/>
              <a:gd name="connsiteY10" fmla="*/ 2040673 h 2040673"/>
              <a:gd name="connsiteX0" fmla="*/ 0 w 3885342"/>
              <a:gd name="connsiteY0" fmla="*/ 2012795 h 2040673"/>
              <a:gd name="connsiteX1" fmla="*/ 0 w 3885342"/>
              <a:gd name="connsiteY1" fmla="*/ 1800920 h 2040673"/>
              <a:gd name="connsiteX2" fmla="*/ 473927 w 3885342"/>
              <a:gd name="connsiteY2" fmla="*/ 0 h 2040673"/>
              <a:gd name="connsiteX3" fmla="*/ 959005 w 3885342"/>
              <a:gd name="connsiteY3" fmla="*/ 903249 h 2040673"/>
              <a:gd name="connsiteX4" fmla="*/ 1438508 w 3885342"/>
              <a:gd name="connsiteY4" fmla="*/ 1366024 h 2040673"/>
              <a:gd name="connsiteX5" fmla="*/ 1918010 w 3885342"/>
              <a:gd name="connsiteY5" fmla="*/ 1544444 h 2040673"/>
              <a:gd name="connsiteX6" fmla="*/ 2391937 w 3885342"/>
              <a:gd name="connsiteY6" fmla="*/ 1483112 h 2040673"/>
              <a:gd name="connsiteX7" fmla="*/ 2865864 w 3885342"/>
              <a:gd name="connsiteY7" fmla="*/ 1555595 h 2040673"/>
              <a:gd name="connsiteX8" fmla="*/ 3362093 w 3885342"/>
              <a:gd name="connsiteY8" fmla="*/ 1906858 h 2040673"/>
              <a:gd name="connsiteX9" fmla="*/ 3836020 w 3885342"/>
              <a:gd name="connsiteY9" fmla="*/ 1672683 h 2040673"/>
              <a:gd name="connsiteX10" fmla="*/ 3875050 w 3885342"/>
              <a:gd name="connsiteY10" fmla="*/ 2040673 h 2040673"/>
              <a:gd name="connsiteX0" fmla="*/ 0 w 3875220"/>
              <a:gd name="connsiteY0" fmla="*/ 2012795 h 2040673"/>
              <a:gd name="connsiteX1" fmla="*/ 0 w 3875220"/>
              <a:gd name="connsiteY1" fmla="*/ 1800920 h 2040673"/>
              <a:gd name="connsiteX2" fmla="*/ 473927 w 3875220"/>
              <a:gd name="connsiteY2" fmla="*/ 0 h 2040673"/>
              <a:gd name="connsiteX3" fmla="*/ 959005 w 3875220"/>
              <a:gd name="connsiteY3" fmla="*/ 903249 h 2040673"/>
              <a:gd name="connsiteX4" fmla="*/ 1438508 w 3875220"/>
              <a:gd name="connsiteY4" fmla="*/ 1366024 h 2040673"/>
              <a:gd name="connsiteX5" fmla="*/ 1918010 w 3875220"/>
              <a:gd name="connsiteY5" fmla="*/ 1544444 h 2040673"/>
              <a:gd name="connsiteX6" fmla="*/ 2391937 w 3875220"/>
              <a:gd name="connsiteY6" fmla="*/ 1483112 h 2040673"/>
              <a:gd name="connsiteX7" fmla="*/ 2865864 w 3875220"/>
              <a:gd name="connsiteY7" fmla="*/ 1555595 h 2040673"/>
              <a:gd name="connsiteX8" fmla="*/ 3362093 w 3875220"/>
              <a:gd name="connsiteY8" fmla="*/ 1906858 h 2040673"/>
              <a:gd name="connsiteX9" fmla="*/ 3836020 w 3875220"/>
              <a:gd name="connsiteY9" fmla="*/ 1672683 h 2040673"/>
              <a:gd name="connsiteX10" fmla="*/ 3875050 w 3875220"/>
              <a:gd name="connsiteY10" fmla="*/ 2040673 h 2040673"/>
              <a:gd name="connsiteX0" fmla="*/ 0 w 3884262"/>
              <a:gd name="connsiteY0" fmla="*/ 2012795 h 2040673"/>
              <a:gd name="connsiteX1" fmla="*/ 0 w 3884262"/>
              <a:gd name="connsiteY1" fmla="*/ 1800920 h 2040673"/>
              <a:gd name="connsiteX2" fmla="*/ 473927 w 3884262"/>
              <a:gd name="connsiteY2" fmla="*/ 0 h 2040673"/>
              <a:gd name="connsiteX3" fmla="*/ 959005 w 3884262"/>
              <a:gd name="connsiteY3" fmla="*/ 903249 h 2040673"/>
              <a:gd name="connsiteX4" fmla="*/ 1438508 w 3884262"/>
              <a:gd name="connsiteY4" fmla="*/ 1366024 h 2040673"/>
              <a:gd name="connsiteX5" fmla="*/ 1918010 w 3884262"/>
              <a:gd name="connsiteY5" fmla="*/ 1544444 h 2040673"/>
              <a:gd name="connsiteX6" fmla="*/ 2391937 w 3884262"/>
              <a:gd name="connsiteY6" fmla="*/ 1483112 h 2040673"/>
              <a:gd name="connsiteX7" fmla="*/ 2865864 w 3884262"/>
              <a:gd name="connsiteY7" fmla="*/ 1555595 h 2040673"/>
              <a:gd name="connsiteX8" fmla="*/ 3362093 w 3884262"/>
              <a:gd name="connsiteY8" fmla="*/ 1906858 h 2040673"/>
              <a:gd name="connsiteX9" fmla="*/ 3875049 w 3884262"/>
              <a:gd name="connsiteY9" fmla="*/ 1683834 h 2040673"/>
              <a:gd name="connsiteX10" fmla="*/ 3875050 w 3884262"/>
              <a:gd name="connsiteY10" fmla="*/ 2040673 h 204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4262" h="2040673">
                <a:moveTo>
                  <a:pt x="0" y="2012795"/>
                </a:moveTo>
                <a:lnTo>
                  <a:pt x="0" y="1800920"/>
                </a:lnTo>
                <a:lnTo>
                  <a:pt x="473927" y="0"/>
                </a:lnTo>
                <a:lnTo>
                  <a:pt x="959005" y="903249"/>
                </a:lnTo>
                <a:lnTo>
                  <a:pt x="1438508" y="1366024"/>
                </a:lnTo>
                <a:lnTo>
                  <a:pt x="1918010" y="1544444"/>
                </a:lnTo>
                <a:lnTo>
                  <a:pt x="2391937" y="1483112"/>
                </a:lnTo>
                <a:lnTo>
                  <a:pt x="2865864" y="1555595"/>
                </a:lnTo>
                <a:lnTo>
                  <a:pt x="3362093" y="1906858"/>
                </a:lnTo>
                <a:lnTo>
                  <a:pt x="3875049" y="1683834"/>
                </a:lnTo>
                <a:cubicBezTo>
                  <a:pt x="3894564" y="1867829"/>
                  <a:pt x="3877373" y="2038350"/>
                  <a:pt x="3875050" y="2040673"/>
                </a:cubicBezTo>
              </a:path>
            </a:pathLst>
          </a:custGeom>
          <a:solidFill>
            <a:schemeClr val="accent2">
              <a:lumMod val="20000"/>
              <a:lumOff val="80000"/>
            </a:schemeClr>
          </a:solidFill>
          <a:ln>
            <a:solidFill>
              <a:schemeClr val="accent2"/>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entury Gothic" charset="0"/>
              <a:ea typeface="Century Gothic" charset="0"/>
              <a:cs typeface="Century Gothic" charset="0"/>
            </a:endParaRPr>
          </a:p>
        </p:txBody>
      </p:sp>
      <p:sp>
        <p:nvSpPr>
          <p:cNvPr id="38" name="Rectangle 37"/>
          <p:cNvSpPr/>
          <p:nvPr/>
        </p:nvSpPr>
        <p:spPr>
          <a:xfrm>
            <a:off x="8811594" y="5376935"/>
            <a:ext cx="1441825" cy="17334"/>
          </a:xfrm>
          <a:prstGeom prst="rect">
            <a:avLst/>
          </a:prstGeom>
          <a:solidFill>
            <a:schemeClr val="accent2"/>
          </a:solidFill>
          <a:ln>
            <a:solidFill>
              <a:schemeClr val="accent2"/>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Century Gothic" charset="0"/>
              <a:ea typeface="Century Gothic" charset="0"/>
              <a:cs typeface="Century Gothic" charset="0"/>
            </a:endParaRPr>
          </a:p>
        </p:txBody>
      </p:sp>
      <p:sp>
        <p:nvSpPr>
          <p:cNvPr id="39" name="TextBox 38"/>
          <p:cNvSpPr txBox="1"/>
          <p:nvPr/>
        </p:nvSpPr>
        <p:spPr>
          <a:xfrm>
            <a:off x="8412778" y="5098725"/>
            <a:ext cx="1953027" cy="391027"/>
          </a:xfrm>
          <a:prstGeom prst="rect">
            <a:avLst/>
          </a:prstGeom>
          <a:noFill/>
          <a:effectLst/>
        </p:spPr>
        <p:txBody>
          <a:bodyPr wrap="square" lIns="91438" tIns="45719" rIns="91438" bIns="45719" rtlCol="0">
            <a:spAutoFit/>
          </a:bodyPr>
          <a:lstStyle/>
          <a:p>
            <a:pPr algn="ctr"/>
            <a:r>
              <a:rPr lang="en-US" sz="1100" b="1" dirty="0">
                <a:latin typeface="Century Gothic" charset="0"/>
                <a:ea typeface="Century Gothic" charset="0"/>
                <a:cs typeface="Century Gothic" charset="0"/>
              </a:rPr>
              <a:t>$ </a:t>
            </a:r>
            <a:r>
              <a:rPr lang="en-US" sz="1500" b="1" dirty="0">
                <a:latin typeface="Century Gothic" charset="0"/>
                <a:ea typeface="Century Gothic" charset="0"/>
                <a:cs typeface="Century Gothic" charset="0"/>
              </a:rPr>
              <a:t>Licensure</a:t>
            </a:r>
            <a:r>
              <a:rPr lang="en-US" sz="1100" b="1" dirty="0">
                <a:latin typeface="Century Gothic" charset="0"/>
                <a:ea typeface="Century Gothic" charset="0"/>
                <a:cs typeface="Century Gothic" charset="0"/>
              </a:rPr>
              <a:t> </a:t>
            </a:r>
          </a:p>
        </p:txBody>
      </p:sp>
      <p:sp>
        <p:nvSpPr>
          <p:cNvPr id="40" name="TextBox 39"/>
          <p:cNvSpPr txBox="1"/>
          <p:nvPr/>
        </p:nvSpPr>
        <p:spPr>
          <a:xfrm>
            <a:off x="8109385" y="5602239"/>
            <a:ext cx="1603198" cy="508960"/>
          </a:xfrm>
          <a:prstGeom prst="rect">
            <a:avLst/>
          </a:prstGeom>
          <a:noFill/>
          <a:effectLst/>
        </p:spPr>
        <p:txBody>
          <a:bodyPr wrap="square" lIns="91438" tIns="45719" rIns="91438" bIns="45719" rtlCol="0">
            <a:spAutoFit/>
          </a:bodyPr>
          <a:lstStyle/>
          <a:p>
            <a:pPr algn="ctr"/>
            <a:r>
              <a:rPr lang="en-US" sz="2100" b="1" dirty="0">
                <a:solidFill>
                  <a:srgbClr val="C00000"/>
                </a:solidFill>
                <a:latin typeface="Century Gothic" charset="0"/>
                <a:ea typeface="Century Gothic" charset="0"/>
                <a:cs typeface="Century Gothic" charset="0"/>
              </a:rPr>
              <a:t>SDAMPP</a:t>
            </a:r>
          </a:p>
        </p:txBody>
      </p:sp>
      <p:cxnSp>
        <p:nvCxnSpPr>
          <p:cNvPr id="41" name="Straight Arrow Connector 40"/>
          <p:cNvCxnSpPr/>
          <p:nvPr/>
        </p:nvCxnSpPr>
        <p:spPr>
          <a:xfrm flipV="1">
            <a:off x="8490938" y="3920741"/>
            <a:ext cx="507629" cy="1764304"/>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931237" y="5575343"/>
            <a:ext cx="1864074" cy="508960"/>
          </a:xfrm>
          <a:prstGeom prst="rect">
            <a:avLst/>
          </a:prstGeom>
          <a:noFill/>
          <a:effectLst/>
        </p:spPr>
        <p:txBody>
          <a:bodyPr wrap="square" lIns="91438" tIns="45719" rIns="91438" bIns="45719" rtlCol="0">
            <a:spAutoFit/>
          </a:bodyPr>
          <a:lstStyle/>
          <a:p>
            <a:pPr algn="ctr"/>
            <a:r>
              <a:rPr lang="en-US" sz="2100" b="1" dirty="0">
                <a:solidFill>
                  <a:srgbClr val="C00000"/>
                </a:solidFill>
                <a:latin typeface="Century Gothic" charset="0"/>
                <a:ea typeface="Century Gothic" charset="0"/>
                <a:cs typeface="Century Gothic" charset="0"/>
              </a:rPr>
              <a:t>CAMPEP</a:t>
            </a:r>
          </a:p>
        </p:txBody>
      </p:sp>
      <p:cxnSp>
        <p:nvCxnSpPr>
          <p:cNvPr id="43" name="Straight Arrow Connector 42"/>
          <p:cNvCxnSpPr/>
          <p:nvPr/>
        </p:nvCxnSpPr>
        <p:spPr>
          <a:xfrm flipV="1">
            <a:off x="5985469" y="3895519"/>
            <a:ext cx="1229859" cy="1762630"/>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5" idx="0"/>
          </p:cNvCxnSpPr>
          <p:nvPr/>
        </p:nvCxnSpPr>
        <p:spPr>
          <a:xfrm flipV="1">
            <a:off x="4184665" y="3922413"/>
            <a:ext cx="60537" cy="691392"/>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704639" y="4613805"/>
            <a:ext cx="960052" cy="1211879"/>
          </a:xfrm>
          <a:prstGeom prst="rect">
            <a:avLst/>
          </a:prstGeom>
          <a:effectLst/>
        </p:spPr>
      </p:pic>
      <p:sp>
        <p:nvSpPr>
          <p:cNvPr id="46" name="Rounded Rectangle 45"/>
          <p:cNvSpPr/>
          <p:nvPr/>
        </p:nvSpPr>
        <p:spPr>
          <a:xfrm flipV="1">
            <a:off x="7317529" y="3543995"/>
            <a:ext cx="2957466" cy="61697"/>
          </a:xfrm>
          <a:prstGeom prst="roundRect">
            <a:avLst/>
          </a:prstGeom>
          <a:solidFill>
            <a:srgbClr val="92D050"/>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1" dirty="0">
              <a:latin typeface="Century Gothic" charset="0"/>
              <a:ea typeface="Century Gothic" charset="0"/>
              <a:cs typeface="Century Gothic" charset="0"/>
            </a:endParaRPr>
          </a:p>
        </p:txBody>
      </p:sp>
      <p:sp>
        <p:nvSpPr>
          <p:cNvPr id="47" name="Rounded Rectangle 46"/>
          <p:cNvSpPr/>
          <p:nvPr/>
        </p:nvSpPr>
        <p:spPr>
          <a:xfrm flipV="1">
            <a:off x="8758058" y="3180765"/>
            <a:ext cx="1516937" cy="55320"/>
          </a:xfrm>
          <a:prstGeom prst="roundRect">
            <a:avLst/>
          </a:prstGeom>
          <a:solidFill>
            <a:schemeClr val="accent2">
              <a:lumMod val="60000"/>
              <a:lumOff val="40000"/>
            </a:schemeClr>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1" dirty="0">
              <a:latin typeface="Century Gothic" charset="0"/>
              <a:ea typeface="Century Gothic" charset="0"/>
              <a:cs typeface="Century Gothic" charset="0"/>
            </a:endParaRPr>
          </a:p>
        </p:txBody>
      </p:sp>
      <p:sp>
        <p:nvSpPr>
          <p:cNvPr id="49" name="TextBox 48"/>
          <p:cNvSpPr txBox="1"/>
          <p:nvPr/>
        </p:nvSpPr>
        <p:spPr>
          <a:xfrm>
            <a:off x="4813551" y="3519490"/>
            <a:ext cx="2051985" cy="335169"/>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Science Track</a:t>
            </a:r>
          </a:p>
        </p:txBody>
      </p:sp>
      <p:sp>
        <p:nvSpPr>
          <p:cNvPr id="50" name="TextBox 49"/>
          <p:cNvSpPr txBox="1"/>
          <p:nvPr/>
        </p:nvSpPr>
        <p:spPr>
          <a:xfrm>
            <a:off x="8883682" y="2924729"/>
            <a:ext cx="2004175" cy="276997"/>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Professional Track</a:t>
            </a:r>
          </a:p>
        </p:txBody>
      </p:sp>
      <p:sp>
        <p:nvSpPr>
          <p:cNvPr id="51" name="TextBox 50"/>
          <p:cNvSpPr txBox="1"/>
          <p:nvPr/>
        </p:nvSpPr>
        <p:spPr>
          <a:xfrm>
            <a:off x="7827012" y="3264690"/>
            <a:ext cx="2051985" cy="335169"/>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Education Track</a:t>
            </a:r>
          </a:p>
        </p:txBody>
      </p:sp>
      <p:sp>
        <p:nvSpPr>
          <p:cNvPr id="52" name="TextBox 51"/>
          <p:cNvSpPr txBox="1"/>
          <p:nvPr/>
        </p:nvSpPr>
        <p:spPr>
          <a:xfrm>
            <a:off x="9758549" y="2092421"/>
            <a:ext cx="1165810" cy="646329"/>
          </a:xfrm>
          <a:prstGeom prst="rect">
            <a:avLst/>
          </a:prstGeom>
          <a:noFill/>
          <a:effectLst/>
        </p:spPr>
        <p:txBody>
          <a:bodyPr wrap="square" lIns="91438" tIns="45719" rIns="91438" bIns="45719" rtlCol="0">
            <a:spAutoFit/>
          </a:bodyPr>
          <a:lstStyle/>
          <a:p>
            <a:r>
              <a:rPr lang="en-US" sz="1200" b="1" dirty="0">
                <a:latin typeface="Century Gothic" charset="0"/>
                <a:ea typeface="Century Gothic" charset="0"/>
                <a:cs typeface="Century Gothic" charset="0"/>
              </a:rPr>
              <a:t>Spring</a:t>
            </a:r>
          </a:p>
          <a:p>
            <a:r>
              <a:rPr lang="en-US" sz="1200" b="1" dirty="0">
                <a:latin typeface="Century Gothic" charset="0"/>
                <a:ea typeface="Century Gothic" charset="0"/>
                <a:cs typeface="Century Gothic" charset="0"/>
              </a:rPr>
              <a:t>Clinical</a:t>
            </a:r>
          </a:p>
          <a:p>
            <a:r>
              <a:rPr lang="en-US" sz="1200" b="1" dirty="0">
                <a:latin typeface="Century Gothic" charset="0"/>
                <a:ea typeface="Century Gothic" charset="0"/>
                <a:cs typeface="Century Gothic" charset="0"/>
              </a:rPr>
              <a:t>Meeting</a:t>
            </a:r>
          </a:p>
        </p:txBody>
      </p:sp>
      <p:sp>
        <p:nvSpPr>
          <p:cNvPr id="53" name="Rounded Rectangle 52"/>
          <p:cNvSpPr/>
          <p:nvPr/>
        </p:nvSpPr>
        <p:spPr>
          <a:xfrm flipV="1">
            <a:off x="9822993" y="2745377"/>
            <a:ext cx="448744" cy="55320"/>
          </a:xfrm>
          <a:prstGeom prst="roundRect">
            <a:avLst/>
          </a:prstGeom>
          <a:solidFill>
            <a:srgbClr val="C00000"/>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1" dirty="0">
              <a:latin typeface="Century Gothic" charset="0"/>
              <a:ea typeface="Century Gothic" charset="0"/>
              <a:cs typeface="Century Gothic" charset="0"/>
            </a:endParaRPr>
          </a:p>
        </p:txBody>
      </p:sp>
      <p:cxnSp>
        <p:nvCxnSpPr>
          <p:cNvPr id="54" name="Straight Arrow Connector 53"/>
          <p:cNvCxnSpPr/>
          <p:nvPr/>
        </p:nvCxnSpPr>
        <p:spPr>
          <a:xfrm>
            <a:off x="1809035" y="3084592"/>
            <a:ext cx="0" cy="835189"/>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279241" y="2339375"/>
            <a:ext cx="1068644" cy="782060"/>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First Annual Meeting</a:t>
            </a:r>
          </a:p>
        </p:txBody>
      </p:sp>
      <p:cxnSp>
        <p:nvCxnSpPr>
          <p:cNvPr id="56" name="Straight Arrow Connector 55"/>
          <p:cNvCxnSpPr/>
          <p:nvPr/>
        </p:nvCxnSpPr>
        <p:spPr>
          <a:xfrm flipH="1" flipV="1">
            <a:off x="9729224" y="4058699"/>
            <a:ext cx="335295" cy="555106"/>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57" name="Up-Down Arrow 56"/>
          <p:cNvSpPr/>
          <p:nvPr/>
        </p:nvSpPr>
        <p:spPr>
          <a:xfrm>
            <a:off x="2819436" y="4541992"/>
            <a:ext cx="170401" cy="1042462"/>
          </a:xfrm>
          <a:prstGeom prst="upDownArrow">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1" dirty="0">
              <a:latin typeface="Century Gothic" charset="0"/>
              <a:ea typeface="Century Gothic" charset="0"/>
              <a:cs typeface="Century Gothic" charset="0"/>
            </a:endParaRPr>
          </a:p>
        </p:txBody>
      </p:sp>
      <p:sp>
        <p:nvSpPr>
          <p:cNvPr id="58" name="TextBox 57"/>
          <p:cNvSpPr txBox="1"/>
          <p:nvPr/>
        </p:nvSpPr>
        <p:spPr>
          <a:xfrm rot="16200000">
            <a:off x="1669503" y="4867078"/>
            <a:ext cx="1964700" cy="335169"/>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membership</a:t>
            </a:r>
          </a:p>
        </p:txBody>
      </p:sp>
      <p:pic>
        <p:nvPicPr>
          <p:cNvPr id="59" name="Picture 58"/>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252951" y="4541992"/>
            <a:ext cx="1950504" cy="345911"/>
          </a:xfrm>
          <a:prstGeom prst="rect">
            <a:avLst/>
          </a:prstGeom>
          <a:effectLst/>
        </p:spPr>
      </p:pic>
      <p:sp>
        <p:nvSpPr>
          <p:cNvPr id="60" name="Rounded Rectangle 59"/>
          <p:cNvSpPr/>
          <p:nvPr/>
        </p:nvSpPr>
        <p:spPr>
          <a:xfrm>
            <a:off x="6047721" y="4149103"/>
            <a:ext cx="4227277" cy="134047"/>
          </a:xfrm>
          <a:prstGeom prst="roundRect">
            <a:avLst/>
          </a:prstGeom>
          <a:solidFill>
            <a:schemeClr val="accent4"/>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b="1" dirty="0">
              <a:latin typeface="Century Gothic" charset="0"/>
              <a:ea typeface="Century Gothic" charset="0"/>
              <a:cs typeface="Century Gothic" charset="0"/>
            </a:endParaRPr>
          </a:p>
        </p:txBody>
      </p:sp>
      <p:cxnSp>
        <p:nvCxnSpPr>
          <p:cNvPr id="61" name="Straight Arrow Connector 60"/>
          <p:cNvCxnSpPr>
            <a:stCxn id="62" idx="0"/>
          </p:cNvCxnSpPr>
          <p:nvPr/>
        </p:nvCxnSpPr>
        <p:spPr>
          <a:xfrm flipV="1">
            <a:off x="7381546" y="4211557"/>
            <a:ext cx="1" cy="1390681"/>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6795312" y="5602239"/>
            <a:ext cx="1172466" cy="508960"/>
          </a:xfrm>
          <a:prstGeom prst="rect">
            <a:avLst/>
          </a:prstGeom>
          <a:noFill/>
          <a:effectLst/>
        </p:spPr>
        <p:txBody>
          <a:bodyPr wrap="square" lIns="91438" tIns="45719" rIns="91438" bIns="45719" rtlCol="0">
            <a:spAutoFit/>
          </a:bodyPr>
          <a:lstStyle/>
          <a:p>
            <a:pPr algn="ctr"/>
            <a:r>
              <a:rPr lang="en-US" sz="2100" b="1" dirty="0">
                <a:solidFill>
                  <a:srgbClr val="C00000"/>
                </a:solidFill>
                <a:latin typeface="Century Gothic" charset="0"/>
                <a:ea typeface="Century Gothic" charset="0"/>
                <a:cs typeface="Century Gothic" charset="0"/>
              </a:rPr>
              <a:t>ABMP</a:t>
            </a:r>
          </a:p>
        </p:txBody>
      </p:sp>
      <p:cxnSp>
        <p:nvCxnSpPr>
          <p:cNvPr id="63" name="Straight Arrow Connector 62"/>
          <p:cNvCxnSpPr/>
          <p:nvPr/>
        </p:nvCxnSpPr>
        <p:spPr>
          <a:xfrm flipH="1" flipV="1">
            <a:off x="9822112" y="3871480"/>
            <a:ext cx="971063" cy="1493623"/>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0136849" y="5374138"/>
            <a:ext cx="1306247" cy="782060"/>
          </a:xfrm>
          <a:prstGeom prst="rect">
            <a:avLst/>
          </a:prstGeom>
          <a:noFill/>
          <a:effectLst/>
        </p:spPr>
        <p:txBody>
          <a:bodyPr wrap="square" lIns="91438" tIns="45719" rIns="91438" bIns="45719" rtlCol="0">
            <a:spAutoFit/>
          </a:bodyPr>
          <a:lstStyle/>
          <a:p>
            <a:pPr algn="ctr"/>
            <a:r>
              <a:rPr lang="en-US" sz="1200" b="1" dirty="0">
                <a:latin typeface="Century Gothic" charset="0"/>
                <a:ea typeface="Century Gothic" charset="0"/>
                <a:cs typeface="Century Gothic" charset="0"/>
              </a:rPr>
              <a:t>ABR requires</a:t>
            </a:r>
          </a:p>
          <a:p>
            <a:pPr algn="ctr"/>
            <a:r>
              <a:rPr lang="en-US" sz="1200" b="1" dirty="0">
                <a:latin typeface="Century Gothic" charset="0"/>
                <a:ea typeface="Century Gothic" charset="0"/>
                <a:cs typeface="Century Gothic" charset="0"/>
              </a:rPr>
              <a:t>residency</a:t>
            </a:r>
          </a:p>
        </p:txBody>
      </p:sp>
      <p:sp>
        <p:nvSpPr>
          <p:cNvPr id="68" name="TextBox 67"/>
          <p:cNvSpPr txBox="1"/>
          <p:nvPr/>
        </p:nvSpPr>
        <p:spPr>
          <a:xfrm>
            <a:off x="8291043" y="491767"/>
            <a:ext cx="3822188" cy="369332"/>
          </a:xfrm>
          <a:prstGeom prst="rect">
            <a:avLst/>
          </a:prstGeom>
          <a:noFill/>
        </p:spPr>
        <p:txBody>
          <a:bodyPr wrap="square" rtlCol="0">
            <a:spAutoFit/>
          </a:bodyPr>
          <a:lstStyle/>
          <a:p>
            <a:pPr algn="ctr"/>
            <a:r>
              <a:rPr lang="en-US" dirty="0" smtClean="0"/>
              <a:t>Courtesy of John Boone</a:t>
            </a:r>
            <a:endParaRPr lang="en-US" dirty="0"/>
          </a:p>
        </p:txBody>
      </p:sp>
      <p:cxnSp>
        <p:nvCxnSpPr>
          <p:cNvPr id="65" name="Straight Arrow Connector 64"/>
          <p:cNvCxnSpPr/>
          <p:nvPr/>
        </p:nvCxnSpPr>
        <p:spPr>
          <a:xfrm flipH="1">
            <a:off x="4338718" y="2590461"/>
            <a:ext cx="1047802" cy="1326073"/>
          </a:xfrm>
          <a:prstGeom prst="straightConnector1">
            <a:avLst/>
          </a:prstGeom>
          <a:ln w="12700">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215001" y="2236214"/>
            <a:ext cx="1098454" cy="646329"/>
          </a:xfrm>
          <a:prstGeom prst="rect">
            <a:avLst/>
          </a:prstGeom>
          <a:noFill/>
          <a:effectLst/>
        </p:spPr>
        <p:txBody>
          <a:bodyPr wrap="square" lIns="91438" tIns="45719" rIns="91438" bIns="45719" rtlCol="0">
            <a:spAutoFit/>
          </a:bodyPr>
          <a:lstStyle/>
          <a:p>
            <a:pPr algn="ctr"/>
            <a:r>
              <a:rPr lang="en-US" sz="1200" b="1" dirty="0" smtClean="0">
                <a:latin typeface="Century Gothic" charset="0"/>
                <a:ea typeface="Century Gothic" charset="0"/>
                <a:cs typeface="Century Gothic" charset="0"/>
              </a:rPr>
              <a:t>EXCOM Created</a:t>
            </a:r>
            <a:endParaRPr lang="en-US" sz="1200" b="1" dirty="0">
              <a:latin typeface="Century Gothic" charset="0"/>
              <a:ea typeface="Century Gothic" charset="0"/>
              <a:cs typeface="Century Gothic" charset="0"/>
            </a:endParaRPr>
          </a:p>
          <a:p>
            <a:pPr algn="ctr"/>
            <a:r>
              <a:rPr lang="en-US" sz="1200" b="1" dirty="0">
                <a:latin typeface="Century Gothic" charset="0"/>
                <a:ea typeface="Century Gothic" charset="0"/>
                <a:cs typeface="Century Gothic" charset="0"/>
              </a:rPr>
              <a:t>(</a:t>
            </a:r>
            <a:r>
              <a:rPr lang="en-US" sz="1200" b="1" dirty="0" smtClean="0">
                <a:latin typeface="Century Gothic" charset="0"/>
                <a:ea typeface="Century Gothic" charset="0"/>
                <a:cs typeface="Century Gothic" charset="0"/>
              </a:rPr>
              <a:t>1975)</a:t>
            </a:r>
            <a:endParaRPr lang="en-US" sz="1200" b="1" dirty="0">
              <a:latin typeface="Century Gothic" charset="0"/>
              <a:ea typeface="Century Gothic" charset="0"/>
              <a:cs typeface="Century Gothic" charset="0"/>
            </a:endParaRPr>
          </a:p>
        </p:txBody>
      </p:sp>
    </p:spTree>
    <p:extLst>
      <p:ext uri="{BB962C8B-B14F-4D97-AF65-F5344CB8AC3E}">
        <p14:creationId xmlns:p14="http://schemas.microsoft.com/office/powerpoint/2010/main" xmlns="" val="2575177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par>
                                <p:cTn id="26" presetID="22" presetClass="entr" presetSubtype="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par>
                                <p:cTn id="29" presetID="22" presetClass="entr" presetSubtype="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par>
                                <p:cTn id="32" presetID="22"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par>
                                <p:cTn id="35" presetID="22" presetClass="entr" presetSubtype="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par>
                                <p:cTn id="38" presetID="22" presetClass="entr" presetSubtype="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par>
                                <p:cTn id="65" presetID="10"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10" presetClass="entr" presetSubtype="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par>
                                <p:cTn id="103" presetID="10" presetClass="entr" presetSubtype="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500"/>
                                        <p:tgtEl>
                                          <p:spTgt spid="6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fade">
                                      <p:cBhvr>
                                        <p:cTn id="118" dur="500"/>
                                        <p:tgtEl>
                                          <p:spTgt spid="4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fade">
                                      <p:cBhvr>
                                        <p:cTn id="121" dur="500"/>
                                        <p:tgtEl>
                                          <p:spTgt spid="5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500"/>
                                        <p:tgtEl>
                                          <p:spTgt spid="5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Effect transition="in" filter="fade">
                                      <p:cBhvr>
                                        <p:cTn id="130" dur="500"/>
                                        <p:tgtEl>
                                          <p:spTgt spid="4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fade">
                                      <p:cBhvr>
                                        <p:cTn id="136" dur="500"/>
                                        <p:tgtEl>
                                          <p:spTgt spid="6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animEffect transition="in" filter="fade">
                                      <p:cBhvr>
                                        <p:cTn id="141" dur="500"/>
                                        <p:tgtEl>
                                          <p:spTgt spid="11"/>
                                        </p:tgtEl>
                                      </p:cBhvr>
                                    </p:animEffec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250"/>
                                        <p:tgtEl>
                                          <p:spTgt spid="35"/>
                                        </p:tgtEl>
                                      </p:cBhvr>
                                    </p:animEffect>
                                  </p:childTnLst>
                                </p:cTn>
                              </p:par>
                            </p:childTnLst>
                          </p:cTn>
                        </p:par>
                        <p:par>
                          <p:cTn id="146" fill="hold">
                            <p:stCondLst>
                              <p:cond delay="750"/>
                            </p:stCondLst>
                            <p:childTnLst>
                              <p:par>
                                <p:cTn id="147" presetID="10" presetClass="entr" presetSubtype="0" fill="hold" nodeType="afterEffect">
                                  <p:stCondLst>
                                    <p:cond delay="0"/>
                                  </p:stCondLst>
                                  <p:childTnLst>
                                    <p:set>
                                      <p:cBhvr>
                                        <p:cTn id="148" dur="1" fill="hold">
                                          <p:stCondLst>
                                            <p:cond delay="0"/>
                                          </p:stCondLst>
                                        </p:cTn>
                                        <p:tgtEl>
                                          <p:spTgt spid="43"/>
                                        </p:tgtEl>
                                        <p:attrNameLst>
                                          <p:attrName>style.visibility</p:attrName>
                                        </p:attrNameLst>
                                      </p:cBhvr>
                                      <p:to>
                                        <p:strVal val="visible"/>
                                      </p:to>
                                    </p:set>
                                    <p:animEffect transition="in" filter="fade">
                                      <p:cBhvr>
                                        <p:cTn id="149" dur="250"/>
                                        <p:tgtEl>
                                          <p:spTgt spid="43"/>
                                        </p:tgtEl>
                                      </p:cBhvr>
                                    </p:animEffect>
                                  </p:childTnLst>
                                </p:cTn>
                              </p:par>
                            </p:childTnLst>
                          </p:cTn>
                        </p:par>
                        <p:par>
                          <p:cTn id="150" fill="hold">
                            <p:stCondLst>
                              <p:cond delay="1000"/>
                            </p:stCondLst>
                            <p:childTnLst>
                              <p:par>
                                <p:cTn id="151" presetID="10" presetClass="entr" presetSubtype="0" fill="hold" grpId="0" nodeType="after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250"/>
                                        <p:tgtEl>
                                          <p:spTgt spid="42"/>
                                        </p:tgtEl>
                                      </p:cBhvr>
                                    </p:animEffect>
                                  </p:childTnLst>
                                </p:cTn>
                              </p:par>
                            </p:childTnLst>
                          </p:cTn>
                        </p:par>
                        <p:par>
                          <p:cTn id="154" fill="hold">
                            <p:stCondLst>
                              <p:cond delay="1250"/>
                            </p:stCondLst>
                            <p:childTnLst>
                              <p:par>
                                <p:cTn id="155" presetID="10" presetClass="entr" presetSubtype="0" fill="hold"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250"/>
                                        <p:tgtEl>
                                          <p:spTgt spid="61"/>
                                        </p:tgtEl>
                                      </p:cBhvr>
                                    </p:animEffect>
                                  </p:childTnLst>
                                </p:cTn>
                              </p:par>
                            </p:childTnLst>
                          </p:cTn>
                        </p:par>
                        <p:par>
                          <p:cTn id="158" fill="hold">
                            <p:stCondLst>
                              <p:cond delay="1500"/>
                            </p:stCondLst>
                            <p:childTnLst>
                              <p:par>
                                <p:cTn id="159" presetID="10" presetClass="entr" presetSubtype="0" fill="hold" grpId="0" nodeType="afterEffect">
                                  <p:stCondLst>
                                    <p:cond delay="0"/>
                                  </p:stCondLst>
                                  <p:childTnLst>
                                    <p:set>
                                      <p:cBhvr>
                                        <p:cTn id="160" dur="1" fill="hold">
                                          <p:stCondLst>
                                            <p:cond delay="0"/>
                                          </p:stCondLst>
                                        </p:cTn>
                                        <p:tgtEl>
                                          <p:spTgt spid="62"/>
                                        </p:tgtEl>
                                        <p:attrNameLst>
                                          <p:attrName>style.visibility</p:attrName>
                                        </p:attrNameLst>
                                      </p:cBhvr>
                                      <p:to>
                                        <p:strVal val="visible"/>
                                      </p:to>
                                    </p:set>
                                    <p:animEffect transition="in" filter="fade">
                                      <p:cBhvr>
                                        <p:cTn id="161" dur="250"/>
                                        <p:tgtEl>
                                          <p:spTgt spid="62"/>
                                        </p:tgtEl>
                                      </p:cBhvr>
                                    </p:animEffect>
                                  </p:childTnLst>
                                </p:cTn>
                              </p:par>
                            </p:childTnLst>
                          </p:cTn>
                        </p:par>
                        <p:par>
                          <p:cTn id="162" fill="hold">
                            <p:stCondLst>
                              <p:cond delay="1750"/>
                            </p:stCondLst>
                            <p:childTnLst>
                              <p:par>
                                <p:cTn id="163" presetID="10" presetClass="entr" presetSubtype="0" fill="hold" nodeType="after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fade">
                                      <p:cBhvr>
                                        <p:cTn id="165" dur="250"/>
                                        <p:tgtEl>
                                          <p:spTgt spid="41"/>
                                        </p:tgtEl>
                                      </p:cBhvr>
                                    </p:animEffect>
                                  </p:childTnLst>
                                </p:cTn>
                              </p:par>
                            </p:childTnLst>
                          </p:cTn>
                        </p:par>
                        <p:par>
                          <p:cTn id="166" fill="hold">
                            <p:stCondLst>
                              <p:cond delay="2000"/>
                            </p:stCondLst>
                            <p:childTnLst>
                              <p:par>
                                <p:cTn id="167" presetID="10" presetClass="entr" presetSubtype="0" fill="hold" grpId="0" nodeType="afterEffect">
                                  <p:stCondLst>
                                    <p:cond delay="0"/>
                                  </p:stCondLst>
                                  <p:childTnLst>
                                    <p:set>
                                      <p:cBhvr>
                                        <p:cTn id="168" dur="1" fill="hold">
                                          <p:stCondLst>
                                            <p:cond delay="0"/>
                                          </p:stCondLst>
                                        </p:cTn>
                                        <p:tgtEl>
                                          <p:spTgt spid="40"/>
                                        </p:tgtEl>
                                        <p:attrNameLst>
                                          <p:attrName>style.visibility</p:attrName>
                                        </p:attrNameLst>
                                      </p:cBhvr>
                                      <p:to>
                                        <p:strVal val="visible"/>
                                      </p:to>
                                    </p:set>
                                    <p:animEffect transition="in" filter="fade">
                                      <p:cBhvr>
                                        <p:cTn id="169" dur="250"/>
                                        <p:tgtEl>
                                          <p:spTgt spid="40"/>
                                        </p:tgtEl>
                                      </p:cBhvr>
                                    </p:animEffect>
                                  </p:childTnLst>
                                </p:cTn>
                              </p:par>
                            </p:childTnLst>
                          </p:cTn>
                        </p:par>
                        <p:par>
                          <p:cTn id="170" fill="hold">
                            <p:stCondLst>
                              <p:cond delay="2250"/>
                            </p:stCondLst>
                            <p:childTnLst>
                              <p:par>
                                <p:cTn id="171" presetID="10" presetClass="entr" presetSubtype="0" fill="hold" grpId="0" nodeType="afterEffect">
                                  <p:stCondLst>
                                    <p:cond delay="0"/>
                                  </p:stCondLst>
                                  <p:childTnLst>
                                    <p:set>
                                      <p:cBhvr>
                                        <p:cTn id="172" dur="1" fill="hold">
                                          <p:stCondLst>
                                            <p:cond delay="0"/>
                                          </p:stCondLst>
                                        </p:cTn>
                                        <p:tgtEl>
                                          <p:spTgt spid="39"/>
                                        </p:tgtEl>
                                        <p:attrNameLst>
                                          <p:attrName>style.visibility</p:attrName>
                                        </p:attrNameLst>
                                      </p:cBhvr>
                                      <p:to>
                                        <p:strVal val="visible"/>
                                      </p:to>
                                    </p:set>
                                    <p:animEffect transition="in" filter="fade">
                                      <p:cBhvr>
                                        <p:cTn id="173" dur="250"/>
                                        <p:tgtEl>
                                          <p:spTgt spid="39"/>
                                        </p:tgtEl>
                                      </p:cBhvr>
                                    </p:animEffect>
                                  </p:childTnLst>
                                </p:cTn>
                              </p:par>
                            </p:childTnLst>
                          </p:cTn>
                        </p:par>
                        <p:par>
                          <p:cTn id="174" fill="hold">
                            <p:stCondLst>
                              <p:cond delay="2500"/>
                            </p:stCondLst>
                            <p:childTnLst>
                              <p:par>
                                <p:cTn id="175" presetID="10" presetClass="entr" presetSubtype="0" fill="hold" grpId="0" nodeType="afterEffect">
                                  <p:stCondLst>
                                    <p:cond delay="0"/>
                                  </p:stCondLst>
                                  <p:childTnLst>
                                    <p:set>
                                      <p:cBhvr>
                                        <p:cTn id="176" dur="1" fill="hold">
                                          <p:stCondLst>
                                            <p:cond delay="0"/>
                                          </p:stCondLst>
                                        </p:cTn>
                                        <p:tgtEl>
                                          <p:spTgt spid="37"/>
                                        </p:tgtEl>
                                        <p:attrNameLst>
                                          <p:attrName>style.visibility</p:attrName>
                                        </p:attrNameLst>
                                      </p:cBhvr>
                                      <p:to>
                                        <p:strVal val="visible"/>
                                      </p:to>
                                    </p:set>
                                    <p:animEffect transition="in" filter="fade">
                                      <p:cBhvr>
                                        <p:cTn id="177" dur="250"/>
                                        <p:tgtEl>
                                          <p:spTgt spid="37"/>
                                        </p:tgtEl>
                                      </p:cBhvr>
                                    </p:animEffect>
                                  </p:childTnLst>
                                </p:cTn>
                              </p:par>
                            </p:childTnLst>
                          </p:cTn>
                        </p:par>
                        <p:par>
                          <p:cTn id="178" fill="hold">
                            <p:stCondLst>
                              <p:cond delay="2750"/>
                            </p:stCondLst>
                            <p:childTnLst>
                              <p:par>
                                <p:cTn id="179" presetID="10" presetClass="entr" presetSubtype="0" fill="hold" grpId="0" nodeType="after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fade">
                                      <p:cBhvr>
                                        <p:cTn id="181" dur="250"/>
                                        <p:tgtEl>
                                          <p:spTgt spid="38"/>
                                        </p:tgtEl>
                                      </p:cBhvr>
                                    </p:animEffect>
                                  </p:childTnLst>
                                </p:cTn>
                              </p:par>
                            </p:childTnLst>
                          </p:cTn>
                        </p:par>
                        <p:par>
                          <p:cTn id="182" fill="hold">
                            <p:stCondLst>
                              <p:cond delay="3000"/>
                            </p:stCondLst>
                            <p:childTnLst>
                              <p:par>
                                <p:cTn id="183" presetID="10" presetClass="entr" presetSubtype="0" fill="hold" nodeType="afterEffect">
                                  <p:stCondLst>
                                    <p:cond delay="0"/>
                                  </p:stCondLst>
                                  <p:childTnLst>
                                    <p:set>
                                      <p:cBhvr>
                                        <p:cTn id="184" dur="1" fill="hold">
                                          <p:stCondLst>
                                            <p:cond delay="0"/>
                                          </p:stCondLst>
                                        </p:cTn>
                                        <p:tgtEl>
                                          <p:spTgt spid="56"/>
                                        </p:tgtEl>
                                        <p:attrNameLst>
                                          <p:attrName>style.visibility</p:attrName>
                                        </p:attrNameLst>
                                      </p:cBhvr>
                                      <p:to>
                                        <p:strVal val="visible"/>
                                      </p:to>
                                    </p:set>
                                    <p:animEffect transition="in" filter="fade">
                                      <p:cBhvr>
                                        <p:cTn id="185" dur="250"/>
                                        <p:tgtEl>
                                          <p:spTgt spid="56"/>
                                        </p:tgtEl>
                                      </p:cBhvr>
                                    </p:animEffect>
                                  </p:childTnLst>
                                </p:cTn>
                              </p:par>
                            </p:childTnLst>
                          </p:cTn>
                        </p:par>
                        <p:par>
                          <p:cTn id="186" fill="hold">
                            <p:stCondLst>
                              <p:cond delay="3250"/>
                            </p:stCondLst>
                            <p:childTnLst>
                              <p:par>
                                <p:cTn id="187" presetID="10" presetClass="entr" presetSubtype="0" fill="hold" nodeType="afterEffect">
                                  <p:stCondLst>
                                    <p:cond delay="0"/>
                                  </p:stCondLst>
                                  <p:childTnLst>
                                    <p:set>
                                      <p:cBhvr>
                                        <p:cTn id="188" dur="1" fill="hold">
                                          <p:stCondLst>
                                            <p:cond delay="0"/>
                                          </p:stCondLst>
                                        </p:cTn>
                                        <p:tgtEl>
                                          <p:spTgt spid="59"/>
                                        </p:tgtEl>
                                        <p:attrNameLst>
                                          <p:attrName>style.visibility</p:attrName>
                                        </p:attrNameLst>
                                      </p:cBhvr>
                                      <p:to>
                                        <p:strVal val="visible"/>
                                      </p:to>
                                    </p:set>
                                    <p:animEffect transition="in" filter="fade">
                                      <p:cBhvr>
                                        <p:cTn id="189" dur="250"/>
                                        <p:tgtEl>
                                          <p:spTgt spid="59"/>
                                        </p:tgtEl>
                                      </p:cBhvr>
                                    </p:animEffect>
                                  </p:childTnLst>
                                </p:cTn>
                              </p:par>
                            </p:childTnLst>
                          </p:cTn>
                        </p:par>
                        <p:par>
                          <p:cTn id="190" fill="hold">
                            <p:stCondLst>
                              <p:cond delay="3500"/>
                            </p:stCondLst>
                            <p:childTnLst>
                              <p:par>
                                <p:cTn id="191" presetID="10" presetClass="entr" presetSubtype="0" fill="hold" nodeType="afterEffect">
                                  <p:stCondLst>
                                    <p:cond delay="0"/>
                                  </p:stCondLst>
                                  <p:childTnLst>
                                    <p:set>
                                      <p:cBhvr>
                                        <p:cTn id="192" dur="1" fill="hold">
                                          <p:stCondLst>
                                            <p:cond delay="0"/>
                                          </p:stCondLst>
                                        </p:cTn>
                                        <p:tgtEl>
                                          <p:spTgt spid="63"/>
                                        </p:tgtEl>
                                        <p:attrNameLst>
                                          <p:attrName>style.visibility</p:attrName>
                                        </p:attrNameLst>
                                      </p:cBhvr>
                                      <p:to>
                                        <p:strVal val="visible"/>
                                      </p:to>
                                    </p:set>
                                    <p:animEffect transition="in" filter="fade">
                                      <p:cBhvr>
                                        <p:cTn id="193" dur="250"/>
                                        <p:tgtEl>
                                          <p:spTgt spid="63"/>
                                        </p:tgtEl>
                                      </p:cBhvr>
                                    </p:animEffect>
                                  </p:childTnLst>
                                </p:cTn>
                              </p:par>
                            </p:childTnLst>
                          </p:cTn>
                        </p:par>
                        <p:par>
                          <p:cTn id="194" fill="hold">
                            <p:stCondLst>
                              <p:cond delay="3750"/>
                            </p:stCondLst>
                            <p:childTnLst>
                              <p:par>
                                <p:cTn id="195" presetID="10" presetClass="entr" presetSubtype="0" fill="hold" grpId="0" nodeType="afterEffect">
                                  <p:stCondLst>
                                    <p:cond delay="0"/>
                                  </p:stCondLst>
                                  <p:childTnLst>
                                    <p:set>
                                      <p:cBhvr>
                                        <p:cTn id="196" dur="1" fill="hold">
                                          <p:stCondLst>
                                            <p:cond delay="0"/>
                                          </p:stCondLst>
                                        </p:cTn>
                                        <p:tgtEl>
                                          <p:spTgt spid="64"/>
                                        </p:tgtEl>
                                        <p:attrNameLst>
                                          <p:attrName>style.visibility</p:attrName>
                                        </p:attrNameLst>
                                      </p:cBhvr>
                                      <p:to>
                                        <p:strVal val="visible"/>
                                      </p:to>
                                    </p:set>
                                    <p:animEffect transition="in" filter="fade">
                                      <p:cBhvr>
                                        <p:cTn id="197" dur="250"/>
                                        <p:tgtEl>
                                          <p:spTgt spid="64"/>
                                        </p:tgtEl>
                                      </p:cBhvr>
                                    </p:animEffect>
                                  </p:childTnLst>
                                </p:cTn>
                              </p:par>
                            </p:childTnLst>
                          </p:cTn>
                        </p:par>
                        <p:par>
                          <p:cTn id="198" fill="hold">
                            <p:stCondLst>
                              <p:cond delay="4000"/>
                            </p:stCondLst>
                            <p:childTnLst>
                              <p:par>
                                <p:cTn id="199" presetID="10" presetClass="entr" presetSubtype="0" fill="hold" grpId="0" nodeType="afterEffect">
                                  <p:stCondLst>
                                    <p:cond delay="0"/>
                                  </p:stCondLst>
                                  <p:childTnLst>
                                    <p:set>
                                      <p:cBhvr>
                                        <p:cTn id="200" dur="1" fill="hold">
                                          <p:stCondLst>
                                            <p:cond delay="0"/>
                                          </p:stCondLst>
                                        </p:cTn>
                                        <p:tgtEl>
                                          <p:spTgt spid="53"/>
                                        </p:tgtEl>
                                        <p:attrNameLst>
                                          <p:attrName>style.visibility</p:attrName>
                                        </p:attrNameLst>
                                      </p:cBhvr>
                                      <p:to>
                                        <p:strVal val="visible"/>
                                      </p:to>
                                    </p:set>
                                    <p:animEffect transition="in" filter="fade">
                                      <p:cBhvr>
                                        <p:cTn id="201" dur="250"/>
                                        <p:tgtEl>
                                          <p:spTgt spid="53"/>
                                        </p:tgtEl>
                                      </p:cBhvr>
                                    </p:animEffect>
                                  </p:childTnLst>
                                </p:cTn>
                              </p:par>
                            </p:childTnLst>
                          </p:cTn>
                        </p:par>
                        <p:par>
                          <p:cTn id="202" fill="hold">
                            <p:stCondLst>
                              <p:cond delay="4250"/>
                            </p:stCondLst>
                            <p:childTnLst>
                              <p:par>
                                <p:cTn id="203" presetID="10" presetClass="entr" presetSubtype="0" fill="hold" grpId="0" nodeType="afterEffect">
                                  <p:stCondLst>
                                    <p:cond delay="0"/>
                                  </p:stCondLst>
                                  <p:childTnLst>
                                    <p:set>
                                      <p:cBhvr>
                                        <p:cTn id="204" dur="1" fill="hold">
                                          <p:stCondLst>
                                            <p:cond delay="0"/>
                                          </p:stCondLst>
                                        </p:cTn>
                                        <p:tgtEl>
                                          <p:spTgt spid="52"/>
                                        </p:tgtEl>
                                        <p:attrNameLst>
                                          <p:attrName>style.visibility</p:attrName>
                                        </p:attrNameLst>
                                      </p:cBhvr>
                                      <p:to>
                                        <p:strVal val="visible"/>
                                      </p:to>
                                    </p:set>
                                    <p:animEffect transition="in" filter="fade">
                                      <p:cBhvr>
                                        <p:cTn id="205"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6" grpId="0"/>
      <p:bldP spid="17" grpId="0"/>
      <p:bldP spid="24" grpId="0"/>
      <p:bldP spid="25" grpId="0"/>
      <p:bldP spid="26" grpId="0"/>
      <p:bldP spid="29" grpId="0" animBg="1"/>
      <p:bldP spid="30" grpId="0" animBg="1"/>
      <p:bldP spid="34" grpId="0" animBg="1"/>
      <p:bldP spid="37" grpId="0" animBg="1"/>
      <p:bldP spid="38" grpId="0" animBg="1"/>
      <p:bldP spid="39" grpId="0"/>
      <p:bldP spid="40" grpId="0"/>
      <p:bldP spid="42" grpId="0"/>
      <p:bldP spid="46" grpId="0" animBg="1"/>
      <p:bldP spid="47" grpId="0" animBg="1"/>
      <p:bldP spid="49" grpId="0"/>
      <p:bldP spid="50" grpId="0"/>
      <p:bldP spid="51" grpId="0"/>
      <p:bldP spid="52" grpId="0"/>
      <p:bldP spid="53" grpId="0" animBg="1"/>
      <p:bldP spid="55" grpId="0"/>
      <p:bldP spid="57" grpId="0" animBg="1"/>
      <p:bldP spid="58" grpId="0"/>
      <p:bldP spid="60" grpId="0" animBg="1"/>
      <p:bldP spid="62" grpId="0"/>
      <p:bldP spid="64" grpId="0"/>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1150938"/>
            <a:ext cx="12192000" cy="869950"/>
          </a:xfrm>
        </p:spPr>
        <p:txBody>
          <a:bodyPr/>
          <a:lstStyle/>
          <a:p>
            <a:r>
              <a:rPr lang="en-US" dirty="0" smtClean="0"/>
              <a:t>Governance as Leadership</a:t>
            </a:r>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xmlns="" val="2695009894"/>
              </p:ext>
            </p:extLst>
          </p:nvPr>
        </p:nvGraphicFramePr>
        <p:xfrm>
          <a:off x="3943735" y="2090344"/>
          <a:ext cx="4460386" cy="4362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39"/>
          <p:cNvSpPr txBox="1">
            <a:spLocks noChangeArrowheads="1"/>
          </p:cNvSpPr>
          <p:nvPr/>
        </p:nvSpPr>
        <p:spPr bwMode="auto">
          <a:xfrm>
            <a:off x="5299753" y="2687120"/>
            <a:ext cx="172878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b="1" dirty="0">
                <a:solidFill>
                  <a:srgbClr val="000000"/>
                </a:solidFill>
                <a:latin typeface="Candara" charset="0"/>
              </a:rPr>
              <a:t>Generative</a:t>
            </a:r>
          </a:p>
          <a:p>
            <a:pPr algn="ctr"/>
            <a:r>
              <a:rPr lang="en-US" altLang="en-US" b="1" dirty="0">
                <a:solidFill>
                  <a:srgbClr val="000000"/>
                </a:solidFill>
                <a:latin typeface="Candara" charset="0"/>
              </a:rPr>
              <a:t>Thought</a:t>
            </a:r>
          </a:p>
        </p:txBody>
      </p:sp>
      <p:grpSp>
        <p:nvGrpSpPr>
          <p:cNvPr id="7" name="Group 6"/>
          <p:cNvGrpSpPr/>
          <p:nvPr/>
        </p:nvGrpSpPr>
        <p:grpSpPr>
          <a:xfrm rot="6967476">
            <a:off x="6707465" y="3939178"/>
            <a:ext cx="217932" cy="640642"/>
            <a:chOff x="1709700" y="2765598"/>
            <a:chExt cx="313385" cy="769298"/>
          </a:xfrm>
          <a:scene3d>
            <a:camera prst="orthographicFront">
              <a:rot lat="0" lon="0" rev="0"/>
            </a:camera>
            <a:lightRig rig="balanced" dir="t">
              <a:rot lat="0" lon="0" rev="8700000"/>
            </a:lightRig>
          </a:scene3d>
        </p:grpSpPr>
        <p:sp>
          <p:nvSpPr>
            <p:cNvPr id="8" name="Left-Right Arrow 7"/>
            <p:cNvSpPr/>
            <p:nvPr/>
          </p:nvSpPr>
          <p:spPr>
            <a:xfrm rot="18000000">
              <a:off x="1481744" y="2993554"/>
              <a:ext cx="769298" cy="313385"/>
            </a:xfrm>
            <a:prstGeom prst="leftRightArrow">
              <a:avLst/>
            </a:prstGeom>
            <a:solidFill>
              <a:srgbClr val="7F7F7F"/>
            </a:solid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9" name="Left-Right Arrow 4"/>
            <p:cNvSpPr/>
            <p:nvPr/>
          </p:nvSpPr>
          <p:spPr>
            <a:xfrm rot="18000000">
              <a:off x="1505248" y="3096941"/>
              <a:ext cx="675283" cy="1880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en-US" sz="1300" dirty="0">
                <a:solidFill>
                  <a:prstClr val="white"/>
                </a:solidFill>
              </a:endParaRPr>
            </a:p>
          </p:txBody>
        </p:sp>
      </p:grpSp>
      <p:grpSp>
        <p:nvGrpSpPr>
          <p:cNvPr id="10" name="Group 9"/>
          <p:cNvGrpSpPr/>
          <p:nvPr/>
        </p:nvGrpSpPr>
        <p:grpSpPr>
          <a:xfrm rot="3650133">
            <a:off x="6057000" y="5246950"/>
            <a:ext cx="217932" cy="640640"/>
            <a:chOff x="1709700" y="2765598"/>
            <a:chExt cx="313385" cy="769298"/>
          </a:xfrm>
          <a:scene3d>
            <a:camera prst="orthographicFront">
              <a:rot lat="0" lon="0" rev="0"/>
            </a:camera>
            <a:lightRig rig="balanced" dir="t">
              <a:rot lat="0" lon="0" rev="8700000"/>
            </a:lightRig>
          </a:scene3d>
        </p:grpSpPr>
        <p:sp>
          <p:nvSpPr>
            <p:cNvPr id="11" name="Left-Right Arrow 10"/>
            <p:cNvSpPr/>
            <p:nvPr/>
          </p:nvSpPr>
          <p:spPr>
            <a:xfrm rot="18000000">
              <a:off x="1481744" y="2993554"/>
              <a:ext cx="769298" cy="313385"/>
            </a:xfrm>
            <a:prstGeom prst="leftRightArrow">
              <a:avLst/>
            </a:prstGeom>
            <a:solidFill>
              <a:srgbClr val="7F7F7F"/>
            </a:solid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Left-Right Arrow 4"/>
            <p:cNvSpPr/>
            <p:nvPr/>
          </p:nvSpPr>
          <p:spPr>
            <a:xfrm rot="18000000">
              <a:off x="1505248" y="3096941"/>
              <a:ext cx="675283" cy="188031"/>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a:lnSpc>
                  <a:spcPct val="90000"/>
                </a:lnSpc>
                <a:spcAft>
                  <a:spcPct val="35000"/>
                </a:spcAft>
                <a:defRPr/>
              </a:pPr>
              <a:endParaRPr lang="en-US" sz="1300" dirty="0">
                <a:solidFill>
                  <a:prstClr val="white"/>
                </a:solidFill>
              </a:endParaRPr>
            </a:p>
          </p:txBody>
        </p:sp>
      </p:grpSp>
      <p:sp>
        <p:nvSpPr>
          <p:cNvPr id="16" name="Rectangle 15"/>
          <p:cNvSpPr/>
          <p:nvPr/>
        </p:nvSpPr>
        <p:spPr>
          <a:xfrm>
            <a:off x="0" y="46234"/>
            <a:ext cx="12192000" cy="220894"/>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2A3593"/>
              </a:solidFill>
            </a:endParaRPr>
          </a:p>
        </p:txBody>
      </p:sp>
      <p:sp>
        <p:nvSpPr>
          <p:cNvPr id="17" name="TextBox 16"/>
          <p:cNvSpPr txBox="1"/>
          <p:nvPr/>
        </p:nvSpPr>
        <p:spPr>
          <a:xfrm>
            <a:off x="8301317" y="317107"/>
            <a:ext cx="3822188" cy="369332"/>
          </a:xfrm>
          <a:prstGeom prst="rect">
            <a:avLst/>
          </a:prstGeom>
          <a:noFill/>
        </p:spPr>
        <p:txBody>
          <a:bodyPr wrap="square" rtlCol="0">
            <a:spAutoFit/>
          </a:bodyPr>
          <a:lstStyle/>
          <a:p>
            <a:r>
              <a:rPr lang="en-US" dirty="0" smtClean="0"/>
              <a:t>Courtesy of Quantum Governance, L3C</a:t>
            </a:r>
            <a:endParaRPr lang="en-US" dirty="0"/>
          </a:p>
        </p:txBody>
      </p:sp>
    </p:spTree>
    <p:extLst>
      <p:ext uri="{BB962C8B-B14F-4D97-AF65-F5344CB8AC3E}">
        <p14:creationId xmlns:p14="http://schemas.microsoft.com/office/powerpoint/2010/main" xmlns="" val="35963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787311" y="1165717"/>
          <a:ext cx="8702627" cy="5299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6" name="TextBox 2"/>
          <p:cNvSpPr txBox="1">
            <a:spLocks noChangeArrowheads="1"/>
          </p:cNvSpPr>
          <p:nvPr/>
        </p:nvSpPr>
        <p:spPr bwMode="auto">
          <a:xfrm>
            <a:off x="429684" y="544516"/>
            <a:ext cx="60706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en-US" sz="3200" b="1" dirty="0">
                <a:solidFill>
                  <a:srgbClr val="000090"/>
                </a:solidFill>
                <a:latin typeface="Candara" charset="0"/>
              </a:rPr>
              <a:t>What are the Core </a:t>
            </a:r>
          </a:p>
          <a:p>
            <a:pPr eaLnBrk="1" hangingPunct="1"/>
            <a:r>
              <a:rPr lang="en-US" altLang="en-US" sz="3200" b="1" dirty="0">
                <a:solidFill>
                  <a:srgbClr val="000090"/>
                </a:solidFill>
                <a:latin typeface="Candara" charset="0"/>
              </a:rPr>
              <a:t>Responsibilities</a:t>
            </a:r>
          </a:p>
          <a:p>
            <a:pPr eaLnBrk="1" hangingPunct="1"/>
            <a:r>
              <a:rPr lang="en-US" altLang="en-US" sz="3200" b="1" dirty="0">
                <a:solidFill>
                  <a:srgbClr val="000090"/>
                </a:solidFill>
                <a:latin typeface="Candara" charset="0"/>
              </a:rPr>
              <a:t>of </a:t>
            </a:r>
            <a:r>
              <a:rPr lang="en-US" altLang="en-US" sz="3200" b="1" dirty="0" smtClean="0">
                <a:solidFill>
                  <a:srgbClr val="000090"/>
                </a:solidFill>
                <a:latin typeface="Candara" charset="0"/>
              </a:rPr>
              <a:t>a Nonprofit </a:t>
            </a:r>
            <a:r>
              <a:rPr lang="en-US" altLang="en-US" sz="3200" b="1" dirty="0">
                <a:solidFill>
                  <a:srgbClr val="000090"/>
                </a:solidFill>
                <a:latin typeface="Candara" charset="0"/>
              </a:rPr>
              <a:t>Board?</a:t>
            </a:r>
          </a:p>
        </p:txBody>
      </p:sp>
      <p:sp>
        <p:nvSpPr>
          <p:cNvPr id="6" name="Rectangle 5"/>
          <p:cNvSpPr/>
          <p:nvPr/>
        </p:nvSpPr>
        <p:spPr>
          <a:xfrm>
            <a:off x="0" y="46234"/>
            <a:ext cx="12192000" cy="220894"/>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2A3593"/>
              </a:solidFill>
            </a:endParaRPr>
          </a:p>
        </p:txBody>
      </p:sp>
      <p:sp>
        <p:nvSpPr>
          <p:cNvPr id="7" name="TextBox 6"/>
          <p:cNvSpPr txBox="1"/>
          <p:nvPr/>
        </p:nvSpPr>
        <p:spPr>
          <a:xfrm>
            <a:off x="8301317" y="317107"/>
            <a:ext cx="3822188" cy="369332"/>
          </a:xfrm>
          <a:prstGeom prst="rect">
            <a:avLst/>
          </a:prstGeom>
          <a:noFill/>
        </p:spPr>
        <p:txBody>
          <a:bodyPr wrap="square" rtlCol="0">
            <a:spAutoFit/>
          </a:bodyPr>
          <a:lstStyle/>
          <a:p>
            <a:r>
              <a:rPr lang="en-US" dirty="0" smtClean="0"/>
              <a:t>Courtesy of Quantum Governance, L3C</a:t>
            </a:r>
            <a:endParaRPr lang="en-US" dirty="0"/>
          </a:p>
        </p:txBody>
      </p:sp>
      <p:sp>
        <p:nvSpPr>
          <p:cNvPr id="3" name="Hexagon 2"/>
          <p:cNvSpPr/>
          <p:nvPr/>
        </p:nvSpPr>
        <p:spPr>
          <a:xfrm>
            <a:off x="6172200" y="1102658"/>
            <a:ext cx="1943100" cy="1652175"/>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a:off x="7859519" y="3925533"/>
            <a:ext cx="1943100" cy="1706775"/>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a:off x="4468619" y="3925532"/>
            <a:ext cx="1943100" cy="1706775"/>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Hexagon 10"/>
          <p:cNvSpPr/>
          <p:nvPr/>
        </p:nvSpPr>
        <p:spPr>
          <a:xfrm>
            <a:off x="6172200" y="4874369"/>
            <a:ext cx="1943100" cy="1706775"/>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rot="155547">
            <a:off x="4468619" y="2012738"/>
            <a:ext cx="1943100" cy="1706775"/>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Hexagon 12"/>
          <p:cNvSpPr/>
          <p:nvPr/>
        </p:nvSpPr>
        <p:spPr>
          <a:xfrm rot="21378562">
            <a:off x="7850674" y="2006935"/>
            <a:ext cx="1943100" cy="1706775"/>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92158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2"/>
          <p:cNvSpPr>
            <a:spLocks noChangeShapeType="1"/>
          </p:cNvSpPr>
          <p:nvPr/>
        </p:nvSpPr>
        <p:spPr bwMode="auto">
          <a:xfrm>
            <a:off x="5717839" y="2140148"/>
            <a:ext cx="39122" cy="3649484"/>
          </a:xfrm>
          <a:prstGeom prst="line">
            <a:avLst/>
          </a:prstGeom>
          <a:noFill/>
          <a:ln w="120650" cap="rnd">
            <a:solidFill>
              <a:srgbClr val="2A3593"/>
            </a:solidFill>
            <a:prstDash val="sysDot"/>
            <a:miter lim="800000"/>
            <a:headEnd/>
            <a:tailEnd/>
          </a:ln>
          <a:extLst>
            <a:ext uri="{909E8E84-426E-40dd-AFC4-6F175D3DCCD1}">
              <a14:hiddenFill xmlns="" xmlns:a14="http://schemas.microsoft.com/office/drawing/2010/main">
                <a:noFill/>
              </a14:hiddenFill>
            </a:ext>
          </a:extLst>
        </p:spPr>
        <p:txBody>
          <a:bodyPr lIns="0" tIns="0" rIns="0" bIns="0"/>
          <a:lstStyle/>
          <a:p>
            <a:endParaRPr lang="en-US" dirty="0"/>
          </a:p>
        </p:txBody>
      </p:sp>
      <p:grpSp>
        <p:nvGrpSpPr>
          <p:cNvPr id="22" name="Group 21"/>
          <p:cNvGrpSpPr/>
          <p:nvPr/>
        </p:nvGrpSpPr>
        <p:grpSpPr>
          <a:xfrm>
            <a:off x="3358197" y="3533139"/>
            <a:ext cx="2339975" cy="1510830"/>
            <a:chOff x="3358197" y="3533139"/>
            <a:chExt cx="2339975" cy="1510830"/>
          </a:xfrm>
        </p:grpSpPr>
        <p:sp>
          <p:nvSpPr>
            <p:cNvPr id="7" name="Rectangle 5"/>
            <p:cNvSpPr>
              <a:spLocks/>
            </p:cNvSpPr>
            <p:nvPr/>
          </p:nvSpPr>
          <p:spPr bwMode="auto">
            <a:xfrm>
              <a:off x="3358197" y="3533139"/>
              <a:ext cx="2339975"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2800" b="1" dirty="0">
                  <a:solidFill>
                    <a:srgbClr val="2A3593"/>
                  </a:solidFill>
                  <a:latin typeface="Candara" charset="0"/>
                </a:rPr>
                <a:t>Functional</a:t>
              </a:r>
            </a:p>
            <a:p>
              <a:pPr algn="ctr"/>
              <a:endParaRPr lang="en-US" altLang="en-US" sz="2800" dirty="0">
                <a:solidFill>
                  <a:srgbClr val="343434"/>
                </a:solidFill>
                <a:latin typeface="Avenir Black" charset="0"/>
              </a:endParaRPr>
            </a:p>
          </p:txBody>
        </p:sp>
        <p:sp>
          <p:nvSpPr>
            <p:cNvPr id="8" name="Rectangle 6"/>
            <p:cNvSpPr>
              <a:spLocks/>
            </p:cNvSpPr>
            <p:nvPr/>
          </p:nvSpPr>
          <p:spPr bwMode="auto">
            <a:xfrm>
              <a:off x="3716315" y="4039379"/>
              <a:ext cx="1623741" cy="1004590"/>
            </a:xfrm>
            <a:prstGeom prst="rect">
              <a:avLst/>
            </a:prstGeom>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0" tIns="0" rIns="0" bIns="0"/>
            <a:lstStyle/>
            <a:p>
              <a:pPr fontAlgn="auto">
                <a:spcBef>
                  <a:spcPts val="0"/>
                </a:spcBef>
                <a:spcAft>
                  <a:spcPts val="0"/>
                </a:spcAft>
                <a:defRPr/>
              </a:pPr>
              <a:endParaRPr lang="en-US" dirty="0">
                <a:solidFill>
                  <a:prstClr val="black"/>
                </a:solidFill>
                <a:latin typeface="+mn-lt"/>
                <a:ea typeface="ＭＳ Ｐゴシック" charset="0"/>
              </a:endParaRPr>
            </a:p>
          </p:txBody>
        </p:sp>
      </p:grpSp>
      <p:grpSp>
        <p:nvGrpSpPr>
          <p:cNvPr id="23" name="Group 22"/>
          <p:cNvGrpSpPr/>
          <p:nvPr/>
        </p:nvGrpSpPr>
        <p:grpSpPr>
          <a:xfrm>
            <a:off x="5820669" y="2999269"/>
            <a:ext cx="2339975" cy="1538460"/>
            <a:chOff x="5820669" y="2999269"/>
            <a:chExt cx="2339975" cy="1538460"/>
          </a:xfrm>
        </p:grpSpPr>
        <p:sp>
          <p:nvSpPr>
            <p:cNvPr id="9" name="Rectangle 7"/>
            <p:cNvSpPr>
              <a:spLocks/>
            </p:cNvSpPr>
            <p:nvPr/>
          </p:nvSpPr>
          <p:spPr bwMode="auto">
            <a:xfrm>
              <a:off x="5820669" y="2999269"/>
              <a:ext cx="2339975"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2800" b="1" dirty="0">
                  <a:solidFill>
                    <a:srgbClr val="2A3593"/>
                  </a:solidFill>
                  <a:latin typeface="Candara" charset="0"/>
                </a:rPr>
                <a:t>Responsible</a:t>
              </a:r>
            </a:p>
            <a:p>
              <a:pPr algn="ctr"/>
              <a:endParaRPr lang="en-US" altLang="en-US" sz="2800" dirty="0">
                <a:solidFill>
                  <a:srgbClr val="343434"/>
                </a:solidFill>
                <a:latin typeface="Avenir Black" charset="0"/>
              </a:endParaRPr>
            </a:p>
          </p:txBody>
        </p:sp>
        <p:sp>
          <p:nvSpPr>
            <p:cNvPr id="10" name="Rectangle 8"/>
            <p:cNvSpPr>
              <a:spLocks/>
            </p:cNvSpPr>
            <p:nvPr/>
          </p:nvSpPr>
          <p:spPr bwMode="auto">
            <a:xfrm>
              <a:off x="6178787" y="3533139"/>
              <a:ext cx="1623741" cy="1004590"/>
            </a:xfrm>
            <a:prstGeom prst="rect">
              <a:avLst/>
            </a:prstGeom>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0" tIns="0" rIns="0" bIns="0"/>
            <a:lstStyle/>
            <a:p>
              <a:pPr fontAlgn="auto">
                <a:spcBef>
                  <a:spcPts val="0"/>
                </a:spcBef>
                <a:spcAft>
                  <a:spcPts val="0"/>
                </a:spcAft>
                <a:defRPr/>
              </a:pPr>
              <a:endParaRPr lang="en-US" dirty="0">
                <a:solidFill>
                  <a:prstClr val="black"/>
                </a:solidFill>
                <a:latin typeface="+mn-lt"/>
                <a:ea typeface="ＭＳ Ｐゴシック" charset="0"/>
              </a:endParaRPr>
            </a:p>
          </p:txBody>
        </p:sp>
      </p:grpSp>
      <p:grpSp>
        <p:nvGrpSpPr>
          <p:cNvPr id="25" name="Group 24"/>
          <p:cNvGrpSpPr/>
          <p:nvPr/>
        </p:nvGrpSpPr>
        <p:grpSpPr>
          <a:xfrm>
            <a:off x="952859" y="4035434"/>
            <a:ext cx="2339975" cy="1532614"/>
            <a:chOff x="952859" y="4035434"/>
            <a:chExt cx="2339975" cy="1532614"/>
          </a:xfrm>
        </p:grpSpPr>
        <p:sp>
          <p:nvSpPr>
            <p:cNvPr id="4" name="Rectangle 2"/>
            <p:cNvSpPr>
              <a:spLocks/>
            </p:cNvSpPr>
            <p:nvPr/>
          </p:nvSpPr>
          <p:spPr bwMode="auto">
            <a:xfrm>
              <a:off x="952859" y="4035434"/>
              <a:ext cx="2339975"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2800" b="1" dirty="0">
                  <a:solidFill>
                    <a:srgbClr val="2A3593"/>
                  </a:solidFill>
                  <a:latin typeface="Candara" charset="0"/>
                </a:rPr>
                <a:t>Dysfunctional</a:t>
              </a:r>
            </a:p>
            <a:p>
              <a:pPr algn="ctr"/>
              <a:endParaRPr lang="en-US" altLang="en-US" sz="2800" dirty="0">
                <a:solidFill>
                  <a:srgbClr val="343434"/>
                </a:solidFill>
                <a:latin typeface="Avenir Black" charset="0"/>
              </a:endParaRPr>
            </a:p>
          </p:txBody>
        </p:sp>
        <p:sp>
          <p:nvSpPr>
            <p:cNvPr id="6" name="Rectangle 4"/>
            <p:cNvSpPr>
              <a:spLocks/>
            </p:cNvSpPr>
            <p:nvPr/>
          </p:nvSpPr>
          <p:spPr bwMode="auto">
            <a:xfrm>
              <a:off x="1313883" y="4563458"/>
              <a:ext cx="1623741" cy="1004590"/>
            </a:xfrm>
            <a:prstGeom prst="rect">
              <a:avLst/>
            </a:prstGeom>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0" tIns="0" rIns="0" bIns="0"/>
            <a:lstStyle/>
            <a:p>
              <a:pPr fontAlgn="auto">
                <a:spcBef>
                  <a:spcPts val="0"/>
                </a:spcBef>
                <a:spcAft>
                  <a:spcPts val="0"/>
                </a:spcAft>
                <a:defRPr/>
              </a:pPr>
              <a:endParaRPr lang="en-US" dirty="0">
                <a:solidFill>
                  <a:prstClr val="black"/>
                </a:solidFill>
                <a:latin typeface="+mn-lt"/>
                <a:ea typeface="ＭＳ Ｐゴシック" charset="0"/>
              </a:endParaRPr>
            </a:p>
          </p:txBody>
        </p:sp>
      </p:grpSp>
      <p:grpSp>
        <p:nvGrpSpPr>
          <p:cNvPr id="24" name="Group 23"/>
          <p:cNvGrpSpPr/>
          <p:nvPr/>
        </p:nvGrpSpPr>
        <p:grpSpPr>
          <a:xfrm>
            <a:off x="8279972" y="2282927"/>
            <a:ext cx="2263775" cy="1570420"/>
            <a:chOff x="8279972" y="2416573"/>
            <a:chExt cx="2263775" cy="1570420"/>
          </a:xfrm>
        </p:grpSpPr>
        <p:sp>
          <p:nvSpPr>
            <p:cNvPr id="11" name="Rectangle 9"/>
            <p:cNvSpPr>
              <a:spLocks/>
            </p:cNvSpPr>
            <p:nvPr/>
          </p:nvSpPr>
          <p:spPr bwMode="auto">
            <a:xfrm>
              <a:off x="8279972" y="2416573"/>
              <a:ext cx="2263775"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algn="ctr"/>
              <a:r>
                <a:rPr lang="en-US" altLang="en-US" sz="2800" b="1" dirty="0">
                  <a:solidFill>
                    <a:srgbClr val="2A3593"/>
                  </a:solidFill>
                  <a:latin typeface="Candara" charset="0"/>
                </a:rPr>
                <a:t>Exceptional</a:t>
              </a:r>
            </a:p>
            <a:p>
              <a:pPr algn="ctr"/>
              <a:endParaRPr lang="en-US" altLang="en-US" sz="2800" dirty="0">
                <a:solidFill>
                  <a:srgbClr val="343434"/>
                </a:solidFill>
                <a:latin typeface="Avenir Black" charset="0"/>
              </a:endParaRPr>
            </a:p>
          </p:txBody>
        </p:sp>
        <p:sp>
          <p:nvSpPr>
            <p:cNvPr id="12" name="Rectangle 10"/>
            <p:cNvSpPr>
              <a:spLocks/>
            </p:cNvSpPr>
            <p:nvPr/>
          </p:nvSpPr>
          <p:spPr bwMode="auto">
            <a:xfrm>
              <a:off x="8602571" y="2982403"/>
              <a:ext cx="1623741" cy="1004590"/>
            </a:xfrm>
            <a:prstGeom prst="rect">
              <a:avLst/>
            </a:prstGeom>
            <a:solidFill>
              <a:srgbClr val="EB41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lIns="0" tIns="0" rIns="0" bIns="0"/>
            <a:lstStyle/>
            <a:p>
              <a:pPr fontAlgn="auto">
                <a:spcBef>
                  <a:spcPts val="0"/>
                </a:spcBef>
                <a:spcAft>
                  <a:spcPts val="0"/>
                </a:spcAft>
                <a:defRPr/>
              </a:pPr>
              <a:endParaRPr lang="en-US" dirty="0">
                <a:solidFill>
                  <a:srgbClr val="2A3593"/>
                </a:solidFill>
                <a:latin typeface="+mn-lt"/>
                <a:ea typeface="ＭＳ Ｐゴシック" charset="0"/>
              </a:endParaRPr>
            </a:p>
          </p:txBody>
        </p:sp>
      </p:grpSp>
      <p:sp>
        <p:nvSpPr>
          <p:cNvPr id="14" name="Rectangle 13"/>
          <p:cNvSpPr>
            <a:spLocks/>
          </p:cNvSpPr>
          <p:nvPr/>
        </p:nvSpPr>
        <p:spPr bwMode="auto">
          <a:xfrm>
            <a:off x="1309809" y="5829976"/>
            <a:ext cx="8742363" cy="482600"/>
          </a:xfrm>
          <a:prstGeom prst="rect">
            <a:avLst/>
          </a:prstGeom>
          <a:gradFill rotWithShape="0">
            <a:gsLst>
              <a:gs pos="0">
                <a:srgbClr val="000093"/>
              </a:gs>
              <a:gs pos="100000">
                <a:srgbClr val="99B9E8"/>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algn="just"/>
            <a:r>
              <a:rPr lang="en-US" altLang="en-US" sz="2500" dirty="0">
                <a:solidFill>
                  <a:srgbClr val="F5F4ED"/>
                </a:solidFill>
                <a:latin typeface="Calibri" charset="0"/>
              </a:rPr>
              <a:t>  </a:t>
            </a:r>
            <a:r>
              <a:rPr lang="en-US" altLang="en-US" sz="2500" b="1" dirty="0">
                <a:solidFill>
                  <a:srgbClr val="F2F2F2"/>
                </a:solidFill>
                <a:latin typeface="Candara" charset="0"/>
              </a:rPr>
              <a:t>Unconscious</a:t>
            </a:r>
            <a:r>
              <a:rPr lang="en-US" altLang="en-US" sz="2500" b="1" dirty="0">
                <a:solidFill>
                  <a:srgbClr val="F2F2F2"/>
                </a:solidFill>
                <a:latin typeface="Calibri" charset="0"/>
              </a:rPr>
              <a:t>                           </a:t>
            </a:r>
            <a:r>
              <a:rPr lang="en-US" altLang="en-US" sz="2500" b="1" dirty="0">
                <a:solidFill>
                  <a:srgbClr val="FFFFFF"/>
                </a:solidFill>
                <a:latin typeface="Calibri" charset="0"/>
              </a:rPr>
              <a:t>Conscious   </a:t>
            </a:r>
            <a:r>
              <a:rPr lang="en-US" altLang="en-US" sz="2500" dirty="0">
                <a:solidFill>
                  <a:srgbClr val="FFFFFF"/>
                </a:solidFill>
                <a:latin typeface="Calibri" charset="0"/>
              </a:rPr>
              <a:t>                     </a:t>
            </a:r>
            <a:r>
              <a:rPr lang="en-US" altLang="en-US" sz="2500" b="1" dirty="0">
                <a:solidFill>
                  <a:srgbClr val="000089"/>
                </a:solidFill>
                <a:latin typeface="Candara" charset="0"/>
              </a:rPr>
              <a:t>Enlightened</a:t>
            </a:r>
            <a:r>
              <a:rPr lang="en-US" altLang="en-US" sz="2500" b="1" dirty="0">
                <a:solidFill>
                  <a:srgbClr val="FFFFFF"/>
                </a:solidFill>
                <a:latin typeface="Candara" charset="0"/>
              </a:rPr>
              <a:t> </a:t>
            </a:r>
          </a:p>
        </p:txBody>
      </p:sp>
      <p:sp>
        <p:nvSpPr>
          <p:cNvPr id="15" name="Text Box 7"/>
          <p:cNvSpPr txBox="1"/>
          <p:nvPr/>
        </p:nvSpPr>
        <p:spPr>
          <a:xfrm>
            <a:off x="1622546" y="718226"/>
            <a:ext cx="5192712" cy="833438"/>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r>
              <a:rPr lang="en-US" altLang="en-US" sz="4000" b="1" dirty="0">
                <a:solidFill>
                  <a:srgbClr val="2A3593"/>
                </a:solidFill>
                <a:latin typeface="Candara" charset="0"/>
              </a:rPr>
              <a:t>The</a:t>
            </a:r>
            <a:r>
              <a:rPr lang="en-US" altLang="en-US" sz="4000" b="1" dirty="0">
                <a:solidFill>
                  <a:srgbClr val="F35F37"/>
                </a:solidFill>
                <a:latin typeface="Candara" charset="0"/>
              </a:rPr>
              <a:t> Exceptional </a:t>
            </a:r>
            <a:r>
              <a:rPr lang="en-US" altLang="en-US" sz="4000" b="1" dirty="0">
                <a:solidFill>
                  <a:srgbClr val="2A3593"/>
                </a:solidFill>
                <a:latin typeface="Candara" charset="0"/>
              </a:rPr>
              <a:t>Board</a:t>
            </a:r>
            <a:endParaRPr lang="en-US" altLang="en-US" sz="4000" dirty="0">
              <a:solidFill>
                <a:srgbClr val="2A3593"/>
              </a:solidFill>
              <a:latin typeface="Candara" charset="0"/>
            </a:endParaRPr>
          </a:p>
          <a:p>
            <a:pPr algn="ctr"/>
            <a:r>
              <a:rPr lang="en-US" altLang="en-US" sz="1200" dirty="0">
                <a:solidFill>
                  <a:srgbClr val="000000"/>
                </a:solidFill>
                <a:latin typeface="Candara" charset="0"/>
              </a:rPr>
              <a:t> </a:t>
            </a:r>
          </a:p>
        </p:txBody>
      </p:sp>
      <p:sp>
        <p:nvSpPr>
          <p:cNvPr id="18" name="Rectangle 17"/>
          <p:cNvSpPr/>
          <p:nvPr/>
        </p:nvSpPr>
        <p:spPr>
          <a:xfrm>
            <a:off x="0" y="46234"/>
            <a:ext cx="12192000" cy="220894"/>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2A3593"/>
              </a:solidFill>
            </a:endParaRPr>
          </a:p>
        </p:txBody>
      </p:sp>
      <p:sp>
        <p:nvSpPr>
          <p:cNvPr id="19" name="TextBox 18"/>
          <p:cNvSpPr txBox="1"/>
          <p:nvPr/>
        </p:nvSpPr>
        <p:spPr>
          <a:xfrm>
            <a:off x="8301317" y="317107"/>
            <a:ext cx="3822188" cy="369332"/>
          </a:xfrm>
          <a:prstGeom prst="rect">
            <a:avLst/>
          </a:prstGeom>
          <a:noFill/>
        </p:spPr>
        <p:txBody>
          <a:bodyPr wrap="square" rtlCol="0">
            <a:spAutoFit/>
          </a:bodyPr>
          <a:lstStyle/>
          <a:p>
            <a:r>
              <a:rPr lang="en-US" dirty="0" smtClean="0"/>
              <a:t>Courtesy of Quantum Governance, L3C</a:t>
            </a:r>
            <a:endParaRPr lang="en-US" dirty="0"/>
          </a:p>
        </p:txBody>
      </p:sp>
      <p:sp>
        <p:nvSpPr>
          <p:cNvPr id="5" name="Line 3"/>
          <p:cNvSpPr>
            <a:spLocks noChangeShapeType="1"/>
          </p:cNvSpPr>
          <p:nvPr/>
        </p:nvSpPr>
        <p:spPr bwMode="auto">
          <a:xfrm flipH="1">
            <a:off x="1408713" y="961551"/>
            <a:ext cx="8430993" cy="2279822"/>
          </a:xfrm>
          <a:prstGeom prst="line">
            <a:avLst/>
          </a:prstGeom>
          <a:noFill/>
          <a:ln w="444500">
            <a:solidFill>
              <a:srgbClr val="EB411D"/>
            </a:solidFill>
            <a:miter lim="800000"/>
            <a:headEnd type="stealth" w="med" len="med"/>
            <a:tailEnd/>
          </a:ln>
          <a:effectLst>
            <a:outerShdw blurRad="50800" dist="38100" dir="2700000" algn="tl" rotWithShape="0">
              <a:prstClr val="black">
                <a:alpha val="40000"/>
              </a:prstClr>
            </a:outerShdw>
          </a:effectLst>
          <a:scene3d>
            <a:camera prst="orthographicFront"/>
            <a:lightRig rig="threePt" dir="t"/>
          </a:scene3d>
          <a:sp3d>
            <a:bevelT/>
          </a:sp3d>
          <a:extLst/>
        </p:spPr>
        <p:txBody>
          <a:bodyPr lIns="0" tIns="0" rIns="0" bIns="0"/>
          <a:lstStyle/>
          <a:p>
            <a:pPr fontAlgn="auto">
              <a:spcBef>
                <a:spcPts val="0"/>
              </a:spcBef>
              <a:spcAft>
                <a:spcPts val="0"/>
              </a:spcAft>
              <a:defRPr/>
            </a:pPr>
            <a:endParaRPr lang="en-US" dirty="0">
              <a:solidFill>
                <a:prstClr val="black"/>
              </a:solidFill>
              <a:latin typeface="+mn-lt"/>
              <a:ea typeface="ＭＳ Ｐゴシック" charset="0"/>
            </a:endParaRPr>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xmlns="" val="0"/>
              </a:ext>
            </a:extLst>
          </a:blip>
          <a:srcRect r="91551"/>
          <a:stretch/>
        </p:blipFill>
        <p:spPr>
          <a:xfrm>
            <a:off x="5184667" y="2798306"/>
            <a:ext cx="1104386" cy="1352783"/>
          </a:xfrm>
          <a:prstGeom prst="rect">
            <a:avLst/>
          </a:prstGeom>
          <a:solidFill>
            <a:schemeClr val="bg1"/>
          </a:solidFill>
        </p:spPr>
      </p:pic>
    </p:spTree>
    <p:extLst>
      <p:ext uri="{BB962C8B-B14F-4D97-AF65-F5344CB8AC3E}">
        <p14:creationId xmlns:p14="http://schemas.microsoft.com/office/powerpoint/2010/main" xmlns="" val="1897375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4.16667E-6 -1.48148E-6 L -0.03711 0.05116 " pathEditMode="relative" rAng="0" ptsTypes="AA">
                                      <p:cBhvr>
                                        <p:cTn id="27" dur="1000" fill="hold"/>
                                        <p:tgtEl>
                                          <p:spTgt spid="22"/>
                                        </p:tgtEl>
                                        <p:attrNameLst>
                                          <p:attrName>ppt_x</p:attrName>
                                          <p:attrName>ppt_y</p:attrName>
                                        </p:attrNameLst>
                                      </p:cBhvr>
                                      <p:rCtr x="-1862" y="2546"/>
                                    </p:animMotion>
                                  </p:childTnLst>
                                </p:cTn>
                              </p:par>
                              <p:par>
                                <p:cTn id="28" presetID="56" presetClass="path" presetSubtype="0" accel="50000" decel="50000" fill="hold" nodeType="withEffect">
                                  <p:stCondLst>
                                    <p:cond delay="0"/>
                                  </p:stCondLst>
                                  <p:childTnLst>
                                    <p:animMotion origin="layout" path="M 2.5E-6 4.44444E-6 L 0.04857 -0.06968 " pathEditMode="relative" rAng="0" ptsTypes="AA">
                                      <p:cBhvr>
                                        <p:cTn id="29" dur="1000" fill="hold"/>
                                        <p:tgtEl>
                                          <p:spTgt spid="23"/>
                                        </p:tgtEl>
                                        <p:attrNameLst>
                                          <p:attrName>ppt_x</p:attrName>
                                          <p:attrName>ppt_y</p:attrName>
                                        </p:attrNameLst>
                                      </p:cBhvr>
                                      <p:rCtr x="2422" y="-3495"/>
                                    </p:animMotion>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AAPM is a great organization</a:t>
            </a:r>
          </a:p>
          <a:p>
            <a:pPr>
              <a:lnSpc>
                <a:spcPct val="30000"/>
              </a:lnSpc>
              <a:spcBef>
                <a:spcPts val="0"/>
              </a:spcBef>
            </a:pPr>
            <a:endParaRPr lang="en-US" dirty="0" smtClean="0"/>
          </a:p>
          <a:p>
            <a:r>
              <a:rPr lang="en-US" dirty="0" smtClean="0"/>
              <a:t>Governance assessment </a:t>
            </a:r>
            <a:r>
              <a:rPr lang="en-US" dirty="0"/>
              <a:t>=</a:t>
            </a:r>
            <a:r>
              <a:rPr lang="en-US" dirty="0" smtClean="0"/>
              <a:t> Quality improvement</a:t>
            </a:r>
          </a:p>
          <a:p>
            <a:pPr>
              <a:lnSpc>
                <a:spcPct val="30000"/>
              </a:lnSpc>
              <a:spcBef>
                <a:spcPts val="0"/>
              </a:spcBef>
            </a:pPr>
            <a:endParaRPr lang="en-US" dirty="0"/>
          </a:p>
          <a:p>
            <a:r>
              <a:rPr lang="en-US" dirty="0" smtClean="0"/>
              <a:t>Important elements for this QI project</a:t>
            </a:r>
          </a:p>
          <a:p>
            <a:pPr lvl="1"/>
            <a:r>
              <a:rPr lang="en-US" dirty="0" smtClean="0"/>
              <a:t>Quantum </a:t>
            </a:r>
            <a:r>
              <a:rPr lang="en-US" dirty="0"/>
              <a:t>Governance, </a:t>
            </a:r>
            <a:r>
              <a:rPr lang="en-US" dirty="0" smtClean="0"/>
              <a:t>L3C consultants</a:t>
            </a:r>
          </a:p>
          <a:p>
            <a:pPr lvl="1"/>
            <a:r>
              <a:rPr lang="en-US" dirty="0" smtClean="0"/>
              <a:t>Strategic Planning Committee (SPC) of the AAPM </a:t>
            </a:r>
          </a:p>
          <a:p>
            <a:pPr lvl="1"/>
            <a:r>
              <a:rPr lang="en-US" dirty="0" smtClean="0"/>
              <a:t>Ad Hoc Committee on Governance Assessment (AHCGA)</a:t>
            </a:r>
          </a:p>
          <a:p>
            <a:pPr lvl="1"/>
            <a:r>
              <a:rPr lang="en-US" dirty="0"/>
              <a:t>TG281 Governance Assessment Communications Plan</a:t>
            </a:r>
          </a:p>
          <a:p>
            <a:pPr lvl="1"/>
            <a:endParaRPr lang="en-US" dirty="0"/>
          </a:p>
        </p:txBody>
      </p:sp>
      <p:sp>
        <p:nvSpPr>
          <p:cNvPr id="3" name="Title 2"/>
          <p:cNvSpPr>
            <a:spLocks noGrp="1"/>
          </p:cNvSpPr>
          <p:nvPr>
            <p:ph type="ctrTitle"/>
          </p:nvPr>
        </p:nvSpPr>
        <p:spPr/>
        <p:txBody>
          <a:bodyPr/>
          <a:lstStyle/>
          <a:p>
            <a:r>
              <a:rPr lang="en-US" dirty="0" smtClean="0"/>
              <a:t>How we got to this point </a:t>
            </a:r>
            <a:endParaRPr lang="en-US" dirty="0"/>
          </a:p>
        </p:txBody>
      </p:sp>
      <p:pic>
        <p:nvPicPr>
          <p:cNvPr id="4" name="Picture 3"/>
          <p:cNvPicPr>
            <a:picLocks noChangeAspect="1"/>
          </p:cNvPicPr>
          <p:nvPr/>
        </p:nvPicPr>
        <p:blipFill rotWithShape="1">
          <a:blip r:embed="rId3" cstate="print"/>
          <a:srcRect l="2847" t="8389" r="23509" b="26331"/>
          <a:stretch/>
        </p:blipFill>
        <p:spPr>
          <a:xfrm>
            <a:off x="8502556" y="3739007"/>
            <a:ext cx="2990664" cy="198871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418320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Ensure the AAPM is </a:t>
            </a:r>
            <a:r>
              <a:rPr lang="en-US" dirty="0" smtClean="0"/>
              <a:t>led </a:t>
            </a:r>
            <a:r>
              <a:rPr lang="en-US" dirty="0"/>
              <a:t>by its major member </a:t>
            </a:r>
            <a:r>
              <a:rPr lang="en-US" dirty="0" smtClean="0"/>
              <a:t>stakeholder groups</a:t>
            </a:r>
            <a:endParaRPr lang="en-US" dirty="0"/>
          </a:p>
          <a:p>
            <a:pPr lvl="1"/>
            <a:r>
              <a:rPr lang="en-US" dirty="0"/>
              <a:t>Clinical, Science, Chapters, Imaging, </a:t>
            </a:r>
            <a:r>
              <a:rPr lang="en-US" dirty="0" smtClean="0"/>
              <a:t>Therapy</a:t>
            </a:r>
          </a:p>
          <a:p>
            <a:pPr>
              <a:lnSpc>
                <a:spcPct val="30000"/>
              </a:lnSpc>
              <a:spcBef>
                <a:spcPts val="0"/>
              </a:spcBef>
            </a:pPr>
            <a:endParaRPr lang="en-US" dirty="0" smtClean="0"/>
          </a:p>
          <a:p>
            <a:r>
              <a:rPr lang="en-US" dirty="0" smtClean="0"/>
              <a:t>New configuration of AAPM leadership</a:t>
            </a:r>
          </a:p>
          <a:p>
            <a:pPr lvl="1"/>
            <a:r>
              <a:rPr lang="en-US" dirty="0" smtClean="0"/>
              <a:t>Create an operations group led by the President (EXCOM is no longer needed)</a:t>
            </a:r>
          </a:p>
          <a:p>
            <a:pPr lvl="1"/>
            <a:r>
              <a:rPr lang="en-US" dirty="0" smtClean="0"/>
              <a:t>Reduce the size of the Board but consisting of major member stakeholders</a:t>
            </a:r>
          </a:p>
          <a:p>
            <a:pPr>
              <a:lnSpc>
                <a:spcPct val="30000"/>
              </a:lnSpc>
              <a:spcBef>
                <a:spcPts val="0"/>
              </a:spcBef>
            </a:pPr>
            <a:endParaRPr lang="en-US" dirty="0"/>
          </a:p>
          <a:p>
            <a:r>
              <a:rPr lang="en-US" dirty="0" smtClean="0"/>
              <a:t>New Council </a:t>
            </a:r>
            <a:r>
              <a:rPr lang="en-US" dirty="0"/>
              <a:t>structure</a:t>
            </a:r>
          </a:p>
          <a:p>
            <a:pPr lvl="1"/>
            <a:r>
              <a:rPr lang="en-US" dirty="0"/>
              <a:t>Clinical </a:t>
            </a:r>
            <a:r>
              <a:rPr lang="en-US" dirty="0" smtClean="0"/>
              <a:t>Practice, </a:t>
            </a:r>
            <a:r>
              <a:rPr lang="en-US" dirty="0"/>
              <a:t>Science, Regional Organization, Education</a:t>
            </a:r>
            <a:r>
              <a:rPr lang="en-US" dirty="0" smtClean="0"/>
              <a:t>, </a:t>
            </a:r>
            <a:r>
              <a:rPr lang="en-US" dirty="0"/>
              <a:t>Member Services</a:t>
            </a:r>
          </a:p>
          <a:p>
            <a:endParaRPr lang="en-US" dirty="0" smtClean="0"/>
          </a:p>
          <a:p>
            <a:endParaRPr lang="en-US" dirty="0"/>
          </a:p>
        </p:txBody>
      </p:sp>
      <p:sp>
        <p:nvSpPr>
          <p:cNvPr id="3" name="Title 2"/>
          <p:cNvSpPr>
            <a:spLocks noGrp="1"/>
          </p:cNvSpPr>
          <p:nvPr>
            <p:ph type="ctrTitle"/>
          </p:nvPr>
        </p:nvSpPr>
        <p:spPr/>
        <p:txBody>
          <a:bodyPr/>
          <a:lstStyle/>
          <a:p>
            <a:r>
              <a:rPr lang="en-US" dirty="0" smtClean="0"/>
              <a:t>major AHCGA recommendations</a:t>
            </a:r>
            <a:endParaRPr lang="en-US" dirty="0"/>
          </a:p>
        </p:txBody>
      </p:sp>
    </p:spTree>
    <p:extLst>
      <p:ext uri="{BB962C8B-B14F-4D97-AF65-F5344CB8AC3E}">
        <p14:creationId xmlns:p14="http://schemas.microsoft.com/office/powerpoint/2010/main" xmlns="" val="396909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AAP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AAPM Theme.thmx</Template>
  <TotalTime>2380</TotalTime>
  <Words>3686</Words>
  <Application>Microsoft Office PowerPoint</Application>
  <PresentationFormat>Custom</PresentationFormat>
  <Paragraphs>418</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AAPM Theme</vt:lpstr>
      <vt:lpstr>governance assessment project</vt:lpstr>
      <vt:lpstr>disclosures</vt:lpstr>
      <vt:lpstr>Current aapm Structure</vt:lpstr>
      <vt:lpstr>Slide 4</vt:lpstr>
      <vt:lpstr>Governance as Leadership</vt:lpstr>
      <vt:lpstr>Slide 6</vt:lpstr>
      <vt:lpstr>Slide 7</vt:lpstr>
      <vt:lpstr>How we got to this point </vt:lpstr>
      <vt:lpstr>major AHCGA recommendations</vt:lpstr>
      <vt:lpstr>Board sizes &amp; trends</vt:lpstr>
      <vt:lpstr>Membership recognition governance changes</vt:lpstr>
      <vt:lpstr>Slide 12</vt:lpstr>
      <vt:lpstr>Slide 13</vt:lpstr>
      <vt:lpstr>Clinical practice council</vt:lpstr>
      <vt:lpstr>Member services council</vt:lpstr>
      <vt:lpstr>education council</vt:lpstr>
      <vt:lpstr>Regional organization council</vt:lpstr>
      <vt:lpstr>science council</vt:lpstr>
      <vt:lpstr>non-member seat on the board</vt:lpstr>
      <vt:lpstr>Other Ahcga recommendations</vt:lpstr>
      <vt:lpstr>Slide 21</vt:lpstr>
      <vt:lpstr>Steps leading to successful change</vt:lpstr>
      <vt:lpstr>benefits of the changes</vt:lpstr>
      <vt:lpstr>benefits of the changes</vt:lpstr>
      <vt:lpstr>Communication strategy</vt:lpstr>
      <vt:lpstr>summary</vt:lpstr>
      <vt:lpstr>Acknowledgements</vt:lpstr>
      <vt:lpstr>Questions &amp; Discussion</vt:lpstr>
    </vt:vector>
  </TitlesOfParts>
  <Company>M. D. Anderson Cancer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Johnson,Jennifer</dc:creator>
  <cp:lastModifiedBy>dellabc</cp:lastModifiedBy>
  <cp:revision>354</cp:revision>
  <dcterms:created xsi:type="dcterms:W3CDTF">2016-07-08T21:55:11Z</dcterms:created>
  <dcterms:modified xsi:type="dcterms:W3CDTF">2017-05-16T14:25:03Z</dcterms:modified>
</cp:coreProperties>
</file>