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Lst>
  <p:notesMasterIdLst>
    <p:notesMasterId r:id="rId41"/>
  </p:notesMasterIdLst>
  <p:handoutMasterIdLst>
    <p:handoutMasterId r:id="rId42"/>
  </p:handoutMasterIdLst>
  <p:sldIdLst>
    <p:sldId id="256" r:id="rId2"/>
    <p:sldId id="336" r:id="rId3"/>
    <p:sldId id="337" r:id="rId4"/>
    <p:sldId id="258" r:id="rId5"/>
    <p:sldId id="282" r:id="rId6"/>
    <p:sldId id="338" r:id="rId7"/>
    <p:sldId id="262" r:id="rId8"/>
    <p:sldId id="263" r:id="rId9"/>
    <p:sldId id="264" r:id="rId10"/>
    <p:sldId id="269" r:id="rId11"/>
    <p:sldId id="266" r:id="rId12"/>
    <p:sldId id="339" r:id="rId13"/>
    <p:sldId id="273" r:id="rId14"/>
    <p:sldId id="315" r:id="rId15"/>
    <p:sldId id="346" r:id="rId16"/>
    <p:sldId id="340" r:id="rId17"/>
    <p:sldId id="275" r:id="rId18"/>
    <p:sldId id="281" r:id="rId19"/>
    <p:sldId id="325" r:id="rId20"/>
    <p:sldId id="345" r:id="rId21"/>
    <p:sldId id="335" r:id="rId22"/>
    <p:sldId id="285" r:id="rId23"/>
    <p:sldId id="290" r:id="rId24"/>
    <p:sldId id="329" r:id="rId25"/>
    <p:sldId id="287" r:id="rId26"/>
    <p:sldId id="291" r:id="rId27"/>
    <p:sldId id="333" r:id="rId28"/>
    <p:sldId id="334" r:id="rId29"/>
    <p:sldId id="342" r:id="rId30"/>
    <p:sldId id="301" r:id="rId31"/>
    <p:sldId id="302" r:id="rId32"/>
    <p:sldId id="307" r:id="rId33"/>
    <p:sldId id="300" r:id="rId34"/>
    <p:sldId id="303" r:id="rId35"/>
    <p:sldId id="343" r:id="rId36"/>
    <p:sldId id="308" r:id="rId37"/>
    <p:sldId id="344" r:id="rId38"/>
    <p:sldId id="312" r:id="rId39"/>
    <p:sldId id="326"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87003" autoAdjust="0"/>
  </p:normalViewPr>
  <p:slideViewPr>
    <p:cSldViewPr>
      <p:cViewPr varScale="1">
        <p:scale>
          <a:sx n="64" d="100"/>
          <a:sy n="64" d="100"/>
        </p:scale>
        <p:origin x="-1566" y="-108"/>
      </p:cViewPr>
      <p:guideLst>
        <p:guide orient="horz" pos="2160"/>
        <p:guide pos="2880"/>
      </p:guideLst>
    </p:cSldViewPr>
  </p:slideViewPr>
  <p:outlineViewPr>
    <p:cViewPr>
      <p:scale>
        <a:sx n="33" d="100"/>
        <a:sy n="33" d="100"/>
      </p:scale>
      <p:origin x="0" y="110"/>
    </p:cViewPr>
  </p:outlineViewPr>
  <p:notesTextViewPr>
    <p:cViewPr>
      <p:scale>
        <a:sx n="100" d="100"/>
        <a:sy n="100" d="100"/>
      </p:scale>
      <p:origin x="0" y="0"/>
    </p:cViewPr>
  </p:notesTextViewPr>
  <p:sorterViewPr>
    <p:cViewPr>
      <p:scale>
        <a:sx n="66" d="100"/>
        <a:sy n="66" d="100"/>
      </p:scale>
      <p:origin x="0" y="272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37840" cy="464819"/>
          </a:xfrm>
          <a:prstGeom prst="rect">
            <a:avLst/>
          </a:prstGeom>
        </p:spPr>
        <p:txBody>
          <a:bodyPr vert="horz" lIns="91423" tIns="45712" rIns="91423" bIns="45712" rtlCol="0"/>
          <a:lstStyle>
            <a:lvl1pPr algn="l">
              <a:defRPr sz="1200"/>
            </a:lvl1pPr>
          </a:lstStyle>
          <a:p>
            <a:endParaRPr lang="en-US" dirty="0"/>
          </a:p>
        </p:txBody>
      </p:sp>
      <p:sp>
        <p:nvSpPr>
          <p:cNvPr id="3" name="Date Placeholder 2"/>
          <p:cNvSpPr>
            <a:spLocks noGrp="1"/>
          </p:cNvSpPr>
          <p:nvPr>
            <p:ph type="dt" sz="quarter" idx="1"/>
          </p:nvPr>
        </p:nvSpPr>
        <p:spPr>
          <a:xfrm>
            <a:off x="3970941" y="4"/>
            <a:ext cx="3037840" cy="464819"/>
          </a:xfrm>
          <a:prstGeom prst="rect">
            <a:avLst/>
          </a:prstGeom>
        </p:spPr>
        <p:txBody>
          <a:bodyPr vert="horz" lIns="91423" tIns="45712" rIns="91423" bIns="45712" rtlCol="0"/>
          <a:lstStyle>
            <a:lvl1pPr algn="r">
              <a:defRPr sz="1200"/>
            </a:lvl1pPr>
          </a:lstStyle>
          <a:p>
            <a:fld id="{56ECD4FE-7B1F-4102-A9FF-E2228B493413}" type="datetimeFigureOut">
              <a:rPr lang="en-US" smtClean="0"/>
              <a:pPr/>
              <a:t>5/15/2012</a:t>
            </a:fld>
            <a:endParaRPr lang="en-US" dirty="0"/>
          </a:p>
        </p:txBody>
      </p:sp>
      <p:sp>
        <p:nvSpPr>
          <p:cNvPr id="4" name="Footer Placeholder 3"/>
          <p:cNvSpPr>
            <a:spLocks noGrp="1"/>
          </p:cNvSpPr>
          <p:nvPr>
            <p:ph type="ftr" sz="quarter" idx="2"/>
          </p:nvPr>
        </p:nvSpPr>
        <p:spPr>
          <a:xfrm>
            <a:off x="3" y="8829968"/>
            <a:ext cx="3037840" cy="464819"/>
          </a:xfrm>
          <a:prstGeom prst="rect">
            <a:avLst/>
          </a:prstGeom>
        </p:spPr>
        <p:txBody>
          <a:bodyPr vert="horz" lIns="91423" tIns="45712" rIns="91423" bIns="4571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1" y="8829968"/>
            <a:ext cx="3037840" cy="464819"/>
          </a:xfrm>
          <a:prstGeom prst="rect">
            <a:avLst/>
          </a:prstGeom>
        </p:spPr>
        <p:txBody>
          <a:bodyPr vert="horz" lIns="91423" tIns="45712" rIns="91423" bIns="45712" rtlCol="0" anchor="b"/>
          <a:lstStyle>
            <a:lvl1pPr algn="r">
              <a:defRPr sz="1200"/>
            </a:lvl1pPr>
          </a:lstStyle>
          <a:p>
            <a:fld id="{C4DD0C3A-CF5B-4CE9-B76F-EFCA02A5C2D9}"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26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266"/>
          </a:xfrm>
          <a:prstGeom prst="rect">
            <a:avLst/>
          </a:prstGeom>
        </p:spPr>
        <p:txBody>
          <a:bodyPr vert="horz" lIns="91440" tIns="45720" rIns="91440" bIns="45720" rtlCol="0"/>
          <a:lstStyle>
            <a:lvl1pPr algn="r">
              <a:defRPr sz="1200"/>
            </a:lvl1pPr>
          </a:lstStyle>
          <a:p>
            <a:fld id="{B3B3A6A3-14A3-4CF1-8445-82A07CACD1A2}" type="datetimeFigureOut">
              <a:rPr lang="en-US" smtClean="0"/>
              <a:pPr/>
              <a:t>5/15/2012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6068"/>
            <a:ext cx="5608320" cy="418314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553"/>
            <a:ext cx="3037840" cy="46426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30553"/>
            <a:ext cx="3037840" cy="464265"/>
          </a:xfrm>
          <a:prstGeom prst="rect">
            <a:avLst/>
          </a:prstGeom>
        </p:spPr>
        <p:txBody>
          <a:bodyPr vert="horz" lIns="91440" tIns="45720" rIns="91440" bIns="45720" rtlCol="0" anchor="b"/>
          <a:lstStyle>
            <a:lvl1pPr algn="r">
              <a:defRPr sz="1200"/>
            </a:lvl1pPr>
          </a:lstStyle>
          <a:p>
            <a:fld id="{C4B07941-8E6D-4407-B572-2DB6512E009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600" dirty="0" smtClean="0"/>
              <a:t>I would like to thank the Radiological and Medical Physics Society of New York</a:t>
            </a:r>
          </a:p>
          <a:p>
            <a:pPr algn="ctr"/>
            <a:r>
              <a:rPr lang="en-US" sz="1600" dirty="0" smtClean="0"/>
              <a:t>and especially Dr Albert Sabbas</a:t>
            </a:r>
          </a:p>
          <a:p>
            <a:pPr algn="ctr"/>
            <a:r>
              <a:rPr lang="en-US" sz="1600" dirty="0" smtClean="0"/>
              <a:t>for giving me</a:t>
            </a:r>
            <a:r>
              <a:rPr lang="en-US" sz="1600" baseline="0" dirty="0" smtClean="0"/>
              <a:t> the opportunity to be </a:t>
            </a:r>
            <a:r>
              <a:rPr lang="en-US" sz="1600" baseline="0" smtClean="0"/>
              <a:t>with you</a:t>
            </a:r>
            <a:endParaRPr lang="en-US" sz="1600"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b="1" dirty="0" smtClean="0"/>
              <a:t>After WWI, Continental Europe was devastated </a:t>
            </a:r>
          </a:p>
          <a:p>
            <a:pPr algn="ctr"/>
            <a:r>
              <a:rPr lang="en-US" b="1" dirty="0" smtClean="0"/>
              <a:t>and  the center of scientific activity moved </a:t>
            </a:r>
          </a:p>
          <a:p>
            <a:pPr algn="ctr"/>
            <a:r>
              <a:rPr lang="en-US" b="1" dirty="0" smtClean="0"/>
              <a:t>to Great Britain and the United States.</a:t>
            </a:r>
          </a:p>
          <a:p>
            <a:pPr algn="ctr"/>
            <a:r>
              <a:rPr lang="en-US" b="1" dirty="0" smtClean="0"/>
              <a:t>The Holt Radium Institute was founded in 1933</a:t>
            </a:r>
          </a:p>
          <a:p>
            <a:pPr algn="ctr"/>
            <a:r>
              <a:rPr lang="en-US" b="1" dirty="0" smtClean="0"/>
              <a:t> by the fusion of two much older hospitals, </a:t>
            </a:r>
          </a:p>
          <a:p>
            <a:pPr algn="ctr"/>
            <a:r>
              <a:rPr lang="en-US" b="1" dirty="0" smtClean="0"/>
              <a:t>the Christie Hospital and the Radium Institute of the district of Manchester</a:t>
            </a:r>
            <a:r>
              <a:rPr lang="en-US" dirty="0" smtClean="0"/>
              <a:t>. </a:t>
            </a:r>
          </a:p>
          <a:p>
            <a:pPr algn="ctr"/>
            <a:r>
              <a:rPr lang="en-US" dirty="0" smtClean="0"/>
              <a:t>Ralston Patterson the</a:t>
            </a:r>
            <a:r>
              <a:rPr lang="en-US" baseline="0" dirty="0" smtClean="0"/>
              <a:t> first clinical </a:t>
            </a:r>
            <a:r>
              <a:rPr lang="en-US" dirty="0" smtClean="0"/>
              <a:t>director,</a:t>
            </a:r>
          </a:p>
          <a:p>
            <a:pPr algn="ctr"/>
            <a:r>
              <a:rPr lang="en-US" dirty="0" smtClean="0"/>
              <a:t>brought the Holt Radium Institute</a:t>
            </a:r>
            <a:r>
              <a:rPr lang="en-US" baseline="0" dirty="0" smtClean="0"/>
              <a:t> to the forefront of therapeutic radiology </a:t>
            </a:r>
          </a:p>
          <a:p>
            <a:pPr algn="ctr"/>
            <a:r>
              <a:rPr lang="en-US" baseline="0" dirty="0" smtClean="0"/>
              <a:t>attracting students from around the world. His contributions are numerous</a:t>
            </a:r>
          </a:p>
          <a:p>
            <a:pPr algn="ctr"/>
            <a:r>
              <a:rPr lang="en-US" baseline="0" dirty="0" smtClean="0"/>
              <a:t>	</a:t>
            </a:r>
            <a:r>
              <a:rPr lang="en-US" b="1" i="1" baseline="0" dirty="0" smtClean="0"/>
              <a:t>He standardized treatments for the same type of tumor. </a:t>
            </a:r>
          </a:p>
          <a:p>
            <a:pPr algn="ctr"/>
            <a:r>
              <a:rPr lang="en-US" b="1" i="1" baseline="0" dirty="0" smtClean="0"/>
              <a:t>	He pioneered the randomization of cases for scientific comparison by clinical trials.</a:t>
            </a:r>
          </a:p>
          <a:p>
            <a:pPr algn="ctr"/>
            <a:r>
              <a:rPr lang="en-US" b="1" i="1" baseline="0" dirty="0" smtClean="0"/>
              <a:t>	He developed with his associates a radium dosage system for intracavitary treatment of cancer of the cervix </a:t>
            </a:r>
          </a:p>
          <a:p>
            <a:pPr algn="ctr"/>
            <a:r>
              <a:rPr lang="en-US" b="1" i="1" baseline="0" dirty="0" smtClean="0"/>
              <a:t>	He  standardized the rules of radium implantation with dose tables which allowed more accurate  dosimetry.</a:t>
            </a:r>
          </a:p>
        </p:txBody>
      </p:sp>
      <p:sp>
        <p:nvSpPr>
          <p:cNvPr id="4" name="Slide Number Placeholder 3"/>
          <p:cNvSpPr>
            <a:spLocks noGrp="1"/>
          </p:cNvSpPr>
          <p:nvPr>
            <p:ph type="sldNum" sz="quarter" idx="10"/>
          </p:nvPr>
        </p:nvSpPr>
        <p:spPr/>
        <p:txBody>
          <a:bodyPr/>
          <a:lstStyle/>
          <a:p>
            <a:fld id="{C4B07941-8E6D-4407-B572-2DB6512E009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development of nuclear rectors allowed the investigation of new</a:t>
            </a:r>
            <a:r>
              <a:rPr lang="en-US" baseline="0" dirty="0" smtClean="0"/>
              <a:t> safer radionuclides for clinical use. Thus modern brachytherapy started with the atomic era and the development of substitute sources for radium and radon.</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of the events of the second half of the 20</a:t>
            </a:r>
            <a:r>
              <a:rPr lang="en-US" baseline="30000" dirty="0" smtClean="0"/>
              <a:t>th</a:t>
            </a:r>
            <a:r>
              <a:rPr lang="en-US" baseline="0" dirty="0" smtClean="0"/>
              <a:t> century took place at MSKCC and the pioneering brachytherapy techniques developed and tested there because of the efforts of these two scientists had a major impact on the practice of brachytherapy in the United States and the rest of the World.</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Europe at the end of the 19</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smtClean="0">
                <a:latin typeface="Arial" pitchFamily="34" charset="0"/>
                <a:cs typeface="Arial" pitchFamily="34" charset="0"/>
              </a:rPr>
              <a:t>Iridium-192 seeds were investigated because, compared with radon seeds, had:</a:t>
            </a:r>
          </a:p>
          <a:p>
            <a:pPr algn="just"/>
            <a:r>
              <a:rPr lang="en-US" dirty="0" smtClean="0">
                <a:latin typeface="Arial" pitchFamily="34" charset="0"/>
                <a:cs typeface="Arial" pitchFamily="34" charset="0"/>
              </a:rPr>
              <a:t> </a:t>
            </a:r>
            <a:r>
              <a:rPr lang="en-US" b="1" dirty="0" smtClean="0">
                <a:solidFill>
                  <a:srgbClr val="FF0000"/>
                </a:solidFill>
                <a:latin typeface="Arial" pitchFamily="34" charset="0"/>
                <a:cs typeface="Arial" pitchFamily="34" charset="0"/>
              </a:rPr>
              <a:t>Lower  energy</a:t>
            </a:r>
            <a:r>
              <a:rPr lang="en-US" dirty="0" smtClean="0">
                <a:latin typeface="Arial" pitchFamily="34" charset="0"/>
                <a:cs typeface="Arial" pitchFamily="34" charset="0"/>
              </a:rPr>
              <a:t>, which made them easier to store, transport and facilitated radiation protection; </a:t>
            </a:r>
          </a:p>
          <a:p>
            <a:pPr algn="just"/>
            <a:r>
              <a:rPr lang="en-US" b="1" dirty="0" smtClean="0">
                <a:solidFill>
                  <a:srgbClr val="FF0000"/>
                </a:solidFill>
                <a:latin typeface="Arial" pitchFamily="34" charset="0"/>
                <a:cs typeface="Arial" pitchFamily="34" charset="0"/>
              </a:rPr>
              <a:t> Longer half-life  </a:t>
            </a:r>
            <a:r>
              <a:rPr lang="en-US" dirty="0" smtClean="0">
                <a:latin typeface="Arial" pitchFamily="34" charset="0"/>
                <a:cs typeface="Arial" pitchFamily="34" charset="0"/>
              </a:rPr>
              <a:t>which allowed their use for longer periods; and a</a:t>
            </a:r>
          </a:p>
          <a:p>
            <a:pPr algn="just"/>
            <a:r>
              <a:rPr lang="en-US" dirty="0" smtClean="0">
                <a:latin typeface="Arial" pitchFamily="34" charset="0"/>
                <a:cs typeface="Arial" pitchFamily="34" charset="0"/>
              </a:rPr>
              <a:t> </a:t>
            </a:r>
            <a:r>
              <a:rPr lang="en-US" b="1" dirty="0" smtClean="0">
                <a:solidFill>
                  <a:srgbClr val="FF0000"/>
                </a:solidFill>
                <a:latin typeface="Arial" pitchFamily="34" charset="0"/>
                <a:cs typeface="Arial" pitchFamily="34" charset="0"/>
              </a:rPr>
              <a:t>Large cross section</a:t>
            </a:r>
            <a:r>
              <a:rPr lang="en-US" dirty="0" smtClean="0">
                <a:solidFill>
                  <a:srgbClr val="FF0000"/>
                </a:solidFill>
                <a:latin typeface="Arial" pitchFamily="34" charset="0"/>
                <a:cs typeface="Arial" pitchFamily="34" charset="0"/>
              </a:rPr>
              <a:t> </a:t>
            </a:r>
            <a:r>
              <a:rPr lang="en-US" dirty="0" smtClean="0">
                <a:latin typeface="Arial" pitchFamily="34" charset="0"/>
                <a:cs typeface="Arial" pitchFamily="34" charset="0"/>
              </a:rPr>
              <a:t>which made their activation in nuclear reactors faster and cheaper</a:t>
            </a:r>
            <a:r>
              <a:rPr lang="en-US" sz="1000" dirty="0" smtClean="0"/>
              <a:t>. </a:t>
            </a:r>
          </a:p>
          <a:p>
            <a:pPr algn="ctr"/>
            <a:r>
              <a:rPr lang="en-US" dirty="0" smtClean="0"/>
              <a:t>DESCRIBE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Remote afterloading using small cobalt sources of high activity moving back an forth to simulate</a:t>
            </a:r>
            <a:r>
              <a:rPr lang="en-US" baseline="0" dirty="0" smtClean="0"/>
              <a:t> sources of different longer active lengths was proposed by our group at MH as an alternative to conventional radium applications , to eliminate radiation hazards to health workers and for the patient to avoid long hospitalization and discomfort.</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p>
          <a:p>
            <a:pPr algn="ctr"/>
            <a:r>
              <a:rPr lang="en-US" dirty="0" smtClean="0"/>
              <a:t>During this study low energy</a:t>
            </a:r>
            <a:r>
              <a:rPr lang="en-US" baseline="0" dirty="0" smtClean="0"/>
              <a:t> radionuclides (Iodine-125, Cesium 131, and Xenon133 were investigated. </a:t>
            </a:r>
          </a:p>
          <a:p>
            <a:pPr algn="ctr"/>
            <a:r>
              <a:rPr lang="en-US" baseline="0" dirty="0" smtClean="0"/>
              <a:t>Because of cost considerations only iodine-125 was eventually investigated extensively</a:t>
            </a:r>
            <a:endParaRPr lang="en-US" dirty="0" smtClean="0"/>
          </a:p>
          <a:p>
            <a:pPr algn="ctr"/>
            <a:r>
              <a:rPr lang="en-US" dirty="0" smtClean="0"/>
              <a:t>The graph on the right was included in the final report</a:t>
            </a:r>
          </a:p>
          <a:p>
            <a:pPr algn="ctr"/>
            <a:r>
              <a:rPr lang="en-US" dirty="0" smtClean="0"/>
              <a:t>and demonstrates the dramatic reduction in exposure to personnel</a:t>
            </a:r>
            <a:r>
              <a:rPr lang="en-US" baseline="0" dirty="0" smtClean="0"/>
              <a:t> at MSKCC, </a:t>
            </a:r>
          </a:p>
          <a:p>
            <a:pPr algn="ctr"/>
            <a:r>
              <a:rPr lang="en-US" baseline="0" dirty="0" smtClean="0"/>
              <a:t>following the introduction of remote afterloading and low energy iodine -125 seeds.</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patient previously treated by surgery</a:t>
            </a:r>
            <a:r>
              <a:rPr lang="en-US" baseline="0" dirty="0" smtClean="0"/>
              <a:t> in 1951 for cancer of the lower gum, recurred in 1953 with large nodes in the left neck. When the operating surgeon realized that he could not perform complete resection, Henschke suggested suturing stainless steel wires through the neck nodes. Three days later the wires were used to pull nylon tubes loaded with gold-198 seeds into position in the nodes. The first procedure was done in a local hospital by the surgeon, while the afterloading was done by Henschke at Ohio State University Hospital</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8" algn="l"/>
            <a:r>
              <a:rPr lang="en-US" i="1" dirty="0" smtClean="0">
                <a:solidFill>
                  <a:schemeClr val="accent1"/>
                </a:solidFill>
                <a:latin typeface="Arial" pitchFamily="34" charset="0"/>
                <a:cs typeface="Arial" pitchFamily="34" charset="0"/>
              </a:rPr>
              <a:t>Harris  et al in 1980 </a:t>
            </a:r>
            <a:r>
              <a:rPr lang="en-US" i="1" dirty="0" smtClean="0">
                <a:latin typeface="Arial" pitchFamily="34" charset="0"/>
                <a:cs typeface="Arial" pitchFamily="34" charset="0"/>
              </a:rPr>
              <a:t>reported 5 year local control from the Joint Center: </a:t>
            </a:r>
            <a:r>
              <a:rPr lang="en-US" i="1" dirty="0" smtClean="0">
                <a:solidFill>
                  <a:srgbClr val="FF0000"/>
                </a:solidFill>
                <a:latin typeface="Arial" pitchFamily="34" charset="0"/>
                <a:cs typeface="Arial" pitchFamily="34" charset="0"/>
              </a:rPr>
              <a:t>T1=96% and T2=90%</a:t>
            </a:r>
          </a:p>
          <a:p>
            <a:pPr algn="l"/>
            <a:r>
              <a:rPr lang="en-US" i="1" dirty="0" smtClean="0">
                <a:solidFill>
                  <a:schemeClr val="accent1"/>
                </a:solidFill>
                <a:latin typeface="Arial" pitchFamily="34" charset="0"/>
                <a:cs typeface="Arial" pitchFamily="34" charset="0"/>
              </a:rPr>
              <a:t>Pierquin in 1983 </a:t>
            </a:r>
            <a:r>
              <a:rPr lang="en-US" i="1" dirty="0" smtClean="0">
                <a:latin typeface="Arial" pitchFamily="34" charset="0"/>
                <a:cs typeface="Arial" pitchFamily="34" charset="0"/>
              </a:rPr>
              <a:t>reported 10 years local control in 408  patients from Creteil Institute: </a:t>
            </a:r>
            <a:r>
              <a:rPr lang="en-US" i="1" dirty="0" smtClean="0">
                <a:solidFill>
                  <a:srgbClr val="FF0000"/>
                </a:solidFill>
                <a:latin typeface="Arial" pitchFamily="34" charset="0"/>
                <a:cs typeface="Arial" pitchFamily="34" charset="0"/>
              </a:rPr>
              <a:t>T1=92%, T2=91% and T3=85%.</a:t>
            </a:r>
          </a:p>
          <a:p>
            <a:pPr algn="l"/>
            <a:r>
              <a:rPr lang="en-US" dirty="0" smtClean="0"/>
              <a:t>DESCRIBE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Arial" pitchFamily="34" charset="0"/>
                <a:cs typeface="Arial" pitchFamily="34" charset="0"/>
              </a:rPr>
              <a:t>The acceptance of “lumpectomy” as the treatment of choice in early breast cancer, allowed the use of limited irradiation to the tumor site in conjunction with ERT.</a:t>
            </a:r>
          </a:p>
          <a:p>
            <a:r>
              <a:rPr lang="en-US" u="sng" dirty="0" smtClean="0"/>
              <a:t>ACCELERATED PARTIAL BREAST IRRADIATION (APBI</a:t>
            </a:r>
            <a:r>
              <a:rPr lang="en-US" dirty="0" smtClean="0"/>
              <a:t>): refers to treatment of the lumpectomy cavity with a predetermined margin without irradiating the whole breast. It is an alternative to whole breast irradiation in patients with early breast cancer. </a:t>
            </a:r>
          </a:p>
          <a:p>
            <a:r>
              <a:rPr lang="en-US" dirty="0" smtClean="0"/>
              <a:t>These pictures show the MammoSite Radiation therapy system, consisting</a:t>
            </a:r>
            <a:r>
              <a:rPr lang="en-US" baseline="0" dirty="0" smtClean="0"/>
              <a:t> of  a balloon catheter which can be inflated to sphere 5-6 cm in diameter. The balloon is attached to a thin catheter, a portion of which is remains outside the breast. The  treatment is delivered on an outpatient basis, after the catheter is connected to an HDR unit. It is given twice a day for 5 days, for a total dose of 34 Gy. Computerized treatment planning is CT based. </a:t>
            </a:r>
          </a:p>
          <a:p>
            <a:r>
              <a:rPr lang="en-US" u="sng" baseline="0" dirty="0" smtClean="0"/>
              <a:t>INTRAOPERATIVE BREAST RADIATION THERAPY (IORT</a:t>
            </a:r>
            <a:r>
              <a:rPr lang="en-US" baseline="0" dirty="0" smtClean="0"/>
              <a:t>) uses a miniaturized electron generator and accelerator (PRS-INTRABEAM) which produces soft x-rays.. A spherical applicator is introduced into the lumpectomy cavity and a single dose of 10-20 Gy is delivered  in 30 minutes.</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1" dirty="0" smtClean="0"/>
              <a:t>The prevailing attitude in the first half of the 20</a:t>
            </a:r>
            <a:r>
              <a:rPr lang="en-US" sz="1200" i="1" baseline="30000" dirty="0" smtClean="0"/>
              <a:t>th</a:t>
            </a:r>
            <a:r>
              <a:rPr lang="en-US" sz="1200" i="1" dirty="0" smtClean="0"/>
              <a:t> century was that cancer of the prostate could not be adequately treated by radiation. In the late 60’s Dr George, Dr Bagshaw, Dr Del Regato and Dr Bennett published encouraging results of treatment with the newly emerging megavoltage  external beam radiation. In 1951 renewed interest in brachytherapy was aroused by the interstitial injection  of radioactive colloidal gold into  the prostate by Dr. Flocks at Iowa's State university. The technique was not, however, widely </a:t>
            </a:r>
            <a:r>
              <a:rPr lang="en-US" sz="1200" i="1" dirty="0" err="1" smtClean="0"/>
              <a:t>used.</a:t>
            </a:r>
            <a:r>
              <a:rPr lang="en-US" dirty="0" err="1" smtClean="0"/>
              <a:t>READ</a:t>
            </a:r>
            <a:r>
              <a:rPr lang="en-US" dirty="0" smtClean="0"/>
              <a:t> SLIDE </a:t>
            </a:r>
            <a:r>
              <a:rPr lang="en-US" sz="1200" i="1" dirty="0" smtClean="0">
                <a:latin typeface="Arial" pitchFamily="34" charset="0"/>
                <a:cs typeface="Arial" pitchFamily="34" charset="0"/>
              </a:rPr>
              <a:t>The technique was difficult to learn and misapplications resulted in its decline by early 80’s. Credit belongs to Dr Ragde and Dr Blasko in Seattle, who in 1987 adopted transrectal ultrasound and computer technology to I-125 prostate brachytherapy.</a:t>
            </a:r>
            <a:endParaRPr lang="en-US" sz="1200" i="1" dirty="0" smtClean="0">
              <a:solidFill>
                <a:srgbClr val="FF0000"/>
              </a:solidFill>
              <a:latin typeface="Arial" pitchFamily="34" charset="0"/>
              <a:cs typeface="Arial" pitchFamily="34" charset="0"/>
            </a:endParaRPr>
          </a:p>
          <a:p>
            <a:pPr algn="ct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dirty="0" smtClean="0">
                <a:latin typeface="Arial" pitchFamily="34" charset="0"/>
                <a:cs typeface="Arial" pitchFamily="34" charset="0"/>
              </a:rPr>
              <a:t>In 1978 Nisar Syed and sixty-seven other physicians founded the </a:t>
            </a:r>
            <a:r>
              <a:rPr lang="en-US" sz="1200" b="1" i="1" dirty="0" smtClean="0">
                <a:solidFill>
                  <a:schemeClr val="accent1"/>
                </a:solidFill>
                <a:latin typeface="Arial" pitchFamily="34" charset="0"/>
                <a:cs typeface="Arial" pitchFamily="34" charset="0"/>
              </a:rPr>
              <a:t>American Endocurietherapy Society </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in California. </a:t>
            </a:r>
          </a:p>
          <a:p>
            <a:pPr algn="just"/>
            <a:r>
              <a:rPr lang="en-US" sz="1200" dirty="0" smtClean="0">
                <a:latin typeface="Arial" pitchFamily="34" charset="0"/>
                <a:cs typeface="Arial" pitchFamily="34" charset="0"/>
              </a:rPr>
              <a:t>By 1985 the membership had grown to 395 practicing radiation oncologists, medical physicists and radiation biologists throughout the USA.</a:t>
            </a:r>
          </a:p>
          <a:p>
            <a:pPr algn="just"/>
            <a:r>
              <a:rPr lang="en-US" sz="1200" dirty="0" smtClean="0">
                <a:latin typeface="Arial" pitchFamily="34" charset="0"/>
                <a:cs typeface="Arial" pitchFamily="34" charset="0"/>
              </a:rPr>
              <a:t>In 1997-the society was renamed </a:t>
            </a:r>
            <a:r>
              <a:rPr lang="en-US" sz="1200" b="1" dirty="0" smtClean="0">
                <a:solidFill>
                  <a:schemeClr val="accent1"/>
                </a:solidFill>
                <a:latin typeface="Arial" pitchFamily="34" charset="0"/>
                <a:cs typeface="Arial" pitchFamily="34" charset="0"/>
              </a:rPr>
              <a:t>American Brachytherapy Society.</a:t>
            </a:r>
          </a:p>
          <a:p>
            <a:pPr algn="ctr"/>
            <a:endParaRPr lang="en-US" dirty="0" smtClean="0"/>
          </a:p>
          <a:p>
            <a:pPr algn="ctr"/>
            <a:r>
              <a:rPr lang="en-US" dirty="0" smtClean="0"/>
              <a:t>The society’s aims were “to provide a forum for practicing radiation therapists, </a:t>
            </a:r>
          </a:p>
          <a:p>
            <a:pPr algn="ctr"/>
            <a:r>
              <a:rPr lang="en-US" dirty="0" smtClean="0"/>
              <a:t>hyperthermia oncologists, physicists and radiation biologists,</a:t>
            </a:r>
          </a:p>
          <a:p>
            <a:pPr algn="ctr"/>
            <a:r>
              <a:rPr lang="en-US" dirty="0" smtClean="0"/>
              <a:t> for the exchange of ideas and new developments; </a:t>
            </a:r>
          </a:p>
          <a:p>
            <a:pPr algn="ctr"/>
            <a:r>
              <a:rPr lang="en-US" dirty="0" smtClean="0"/>
              <a:t>to promote clinical and laboratory research;</a:t>
            </a:r>
          </a:p>
          <a:p>
            <a:pPr algn="ctr"/>
            <a:r>
              <a:rPr lang="en-US" dirty="0" smtClean="0"/>
              <a:t> and to study the socio-economic aspects of brachytherapy”</a:t>
            </a:r>
          </a:p>
          <a:p>
            <a:pPr algn="ctr"/>
            <a:endParaRPr lang="en-US" dirty="0" smtClean="0"/>
          </a:p>
          <a:p>
            <a:pPr algn="ctr"/>
            <a:r>
              <a:rPr lang="en-US" dirty="0" smtClean="0"/>
              <a:t>First President Dr Harvey Frey (1978),</a:t>
            </a:r>
            <a:endParaRPr lang="en-US" baseline="0" dirty="0" smtClean="0"/>
          </a:p>
          <a:p>
            <a:pPr algn="ctr"/>
            <a:r>
              <a:rPr lang="en-US" baseline="0" dirty="0" smtClean="0"/>
              <a:t>Dr. David Neblett (1979) </a:t>
            </a:r>
          </a:p>
          <a:p>
            <a:pPr algn="ctr"/>
            <a:r>
              <a:rPr lang="en-US" baseline="0" dirty="0" smtClean="0"/>
              <a:t>Dr Aaron Fingerhut (1980)</a:t>
            </a:r>
          </a:p>
          <a:p>
            <a:pPr algn="ctr"/>
            <a:r>
              <a:rPr lang="en-US" baseline="0" dirty="0" smtClean="0"/>
              <a:t>Dr Paul Chan (1981)</a:t>
            </a:r>
          </a:p>
          <a:p>
            <a:pPr algn="ctr"/>
            <a:r>
              <a:rPr lang="en-US" baseline="0" dirty="0" smtClean="0"/>
              <a:t>5</a:t>
            </a:r>
            <a:r>
              <a:rPr lang="en-US" baseline="30000" dirty="0" smtClean="0"/>
              <a:t>th  ?????</a:t>
            </a:r>
            <a:endParaRPr lang="en-US" baseline="0" dirty="0" smtClean="0"/>
          </a:p>
          <a:p>
            <a:pPr algn="ctr"/>
            <a:r>
              <a:rPr lang="en-US" baseline="0" dirty="0" smtClean="0"/>
              <a:t>6</a:t>
            </a:r>
            <a:r>
              <a:rPr lang="en-US" baseline="30000" dirty="0" smtClean="0"/>
              <a:t>th</a:t>
            </a:r>
            <a:r>
              <a:rPr lang="en-US" baseline="0" dirty="0" smtClean="0"/>
              <a:t> Dr Thomas Gates (1983)</a:t>
            </a:r>
          </a:p>
          <a:p>
            <a:pPr algn="ctr"/>
            <a:r>
              <a:rPr lang="en-US" baseline="0" dirty="0" smtClean="0"/>
              <a:t>7</a:t>
            </a:r>
            <a:r>
              <a:rPr lang="en-US" baseline="30000" dirty="0" smtClean="0"/>
              <a:t>th</a:t>
            </a:r>
            <a:r>
              <a:rPr lang="en-US" baseline="0" dirty="0" smtClean="0"/>
              <a:t> Dr Nisar Syed (1984)</a:t>
            </a:r>
          </a:p>
          <a:p>
            <a:pPr algn="ctr"/>
            <a:r>
              <a:rPr lang="en-US" baseline="0" dirty="0" smtClean="0"/>
              <a:t>8</a:t>
            </a:r>
            <a:r>
              <a:rPr lang="en-US" baseline="30000" dirty="0" smtClean="0"/>
              <a:t>th</a:t>
            </a:r>
            <a:r>
              <a:rPr lang="en-US" baseline="0" dirty="0" smtClean="0"/>
              <a:t> Dr Don Goffinet (1985)</a:t>
            </a:r>
          </a:p>
          <a:p>
            <a:pPr algn="ctr"/>
            <a:r>
              <a:rPr lang="en-US" baseline="0" dirty="0" smtClean="0"/>
              <a:t>The first eight presidents were from the West Coast</a:t>
            </a:r>
          </a:p>
          <a:p>
            <a:pPr algn="ctr"/>
            <a:r>
              <a:rPr lang="en-US" baseline="0" dirty="0" smtClean="0"/>
              <a:t> but in 1986 I was elected as the first president from the East Coast.</a:t>
            </a:r>
          </a:p>
          <a:p>
            <a:pPr algn="ctr"/>
            <a:r>
              <a:rPr lang="en-US" baseline="0" dirty="0" smtClean="0"/>
              <a:t>9</a:t>
            </a:r>
            <a:r>
              <a:rPr lang="en-US" baseline="30000" dirty="0" smtClean="0"/>
              <a:t>th  </a:t>
            </a:r>
            <a:r>
              <a:rPr lang="en-US" baseline="0" dirty="0" smtClean="0"/>
              <a:t>Dr Basil Hilaris (1986)</a:t>
            </a:r>
            <a:endParaRPr lang="en-US" dirty="0" smtClean="0"/>
          </a:p>
          <a:p>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800" dirty="0" smtClean="0">
                <a:latin typeface="Arial" pitchFamily="34" charset="0"/>
                <a:cs typeface="Arial" pitchFamily="34" charset="0"/>
              </a:rPr>
              <a:t>In 1978 Nisar Syed and sixty-seven other physicians founded the </a:t>
            </a:r>
            <a:r>
              <a:rPr lang="en-US" sz="1800" b="1" i="1" dirty="0" smtClean="0">
                <a:solidFill>
                  <a:schemeClr val="accent1"/>
                </a:solidFill>
                <a:latin typeface="Arial" pitchFamily="34" charset="0"/>
                <a:cs typeface="Arial" pitchFamily="34" charset="0"/>
              </a:rPr>
              <a:t>American Endocurietherapy Society </a:t>
            </a:r>
            <a:r>
              <a:rPr lang="en-US" sz="1800" b="1" dirty="0" smtClean="0">
                <a:latin typeface="Arial" pitchFamily="34" charset="0"/>
                <a:cs typeface="Arial" pitchFamily="34" charset="0"/>
              </a:rPr>
              <a:t> </a:t>
            </a:r>
            <a:r>
              <a:rPr lang="en-US" sz="1800" dirty="0" smtClean="0">
                <a:latin typeface="Arial" pitchFamily="34" charset="0"/>
                <a:cs typeface="Arial" pitchFamily="34" charset="0"/>
              </a:rPr>
              <a:t>in California. </a:t>
            </a:r>
          </a:p>
          <a:p>
            <a:pPr algn="just"/>
            <a:r>
              <a:rPr lang="en-US" sz="1800" dirty="0" smtClean="0">
                <a:latin typeface="Arial" pitchFamily="34" charset="0"/>
                <a:cs typeface="Arial" pitchFamily="34" charset="0"/>
              </a:rPr>
              <a:t>By 1985 the membership had grown to 395 practicing radiation oncologists, medical physicists and radiation biologists throughout the USA.</a:t>
            </a:r>
          </a:p>
          <a:p>
            <a:pPr algn="just"/>
            <a:r>
              <a:rPr lang="en-US" sz="1800" dirty="0" smtClean="0">
                <a:latin typeface="Arial" pitchFamily="34" charset="0"/>
                <a:cs typeface="Arial" pitchFamily="34" charset="0"/>
              </a:rPr>
              <a:t>In 1997-the society was renamed </a:t>
            </a:r>
            <a:r>
              <a:rPr lang="en-US" sz="1800" b="1" dirty="0" smtClean="0">
                <a:solidFill>
                  <a:schemeClr val="accent1"/>
                </a:solidFill>
                <a:latin typeface="Arial" pitchFamily="34" charset="0"/>
                <a:cs typeface="Arial" pitchFamily="34" charset="0"/>
              </a:rPr>
              <a:t>American Brachytherapy Society</a:t>
            </a:r>
          </a:p>
          <a:p>
            <a:pPr algn="ctr"/>
            <a:endParaRPr lang="en-US" sz="1800" dirty="0" smtClean="0"/>
          </a:p>
          <a:p>
            <a:pPr algn="ctr"/>
            <a:r>
              <a:rPr lang="en-US" sz="1800" dirty="0" smtClean="0"/>
              <a:t>The society’s aims were “to provide a forum for practicing radiation therapists, </a:t>
            </a:r>
          </a:p>
          <a:p>
            <a:pPr algn="ctr"/>
            <a:r>
              <a:rPr lang="en-US" sz="1800" dirty="0" smtClean="0"/>
              <a:t>hyperthermia oncologists, physicists and radiation biologists,</a:t>
            </a:r>
          </a:p>
          <a:p>
            <a:pPr algn="ctr"/>
            <a:r>
              <a:rPr lang="en-US" sz="1800" dirty="0" smtClean="0"/>
              <a:t> for the exchange of ideas and new developments; </a:t>
            </a:r>
          </a:p>
          <a:p>
            <a:pPr algn="ctr"/>
            <a:r>
              <a:rPr lang="en-US" sz="1800" dirty="0" smtClean="0"/>
              <a:t>to promote clinical and laboratory research;</a:t>
            </a:r>
          </a:p>
          <a:p>
            <a:pPr algn="ctr"/>
            <a:r>
              <a:rPr lang="en-US" sz="1800" dirty="0" smtClean="0"/>
              <a:t> and to study the socio-economic aspects of brachytherapy”</a:t>
            </a:r>
          </a:p>
          <a:p>
            <a:pPr algn="ctr"/>
            <a:endParaRPr lang="en-US" sz="1800" dirty="0" smtClean="0"/>
          </a:p>
          <a:p>
            <a:pPr algn="ctr"/>
            <a:r>
              <a:rPr lang="en-US" sz="1800" dirty="0" smtClean="0"/>
              <a:t>First President Dr Harvey Frey (1978),</a:t>
            </a:r>
            <a:endParaRPr lang="en-US" sz="1800" baseline="0" dirty="0" smtClean="0"/>
          </a:p>
          <a:p>
            <a:pPr algn="ctr"/>
            <a:r>
              <a:rPr lang="en-US" sz="1800" baseline="0" dirty="0" smtClean="0"/>
              <a:t>Dr. David Neblett (1979) </a:t>
            </a:r>
          </a:p>
          <a:p>
            <a:pPr algn="ctr"/>
            <a:r>
              <a:rPr lang="en-US" sz="1800" baseline="0" dirty="0" smtClean="0"/>
              <a:t>Dr Aaron Fingerhut (1980)</a:t>
            </a:r>
          </a:p>
          <a:p>
            <a:pPr algn="ctr"/>
            <a:r>
              <a:rPr lang="en-US" sz="1800" baseline="0" dirty="0" smtClean="0"/>
              <a:t>Dr Paul Chan (1981)</a:t>
            </a:r>
          </a:p>
          <a:p>
            <a:pPr algn="ctr"/>
            <a:r>
              <a:rPr lang="en-US" sz="1800" baseline="0" dirty="0" smtClean="0"/>
              <a:t>5</a:t>
            </a:r>
            <a:r>
              <a:rPr lang="en-US" sz="1800" baseline="30000" dirty="0" smtClean="0"/>
              <a:t>th  ?????</a:t>
            </a:r>
            <a:endParaRPr lang="en-US" sz="1800" baseline="0" dirty="0" smtClean="0"/>
          </a:p>
          <a:p>
            <a:pPr algn="ctr"/>
            <a:r>
              <a:rPr lang="en-US" sz="1800" baseline="0" dirty="0" smtClean="0"/>
              <a:t>6</a:t>
            </a:r>
            <a:r>
              <a:rPr lang="en-US" sz="1800" baseline="30000" dirty="0" smtClean="0"/>
              <a:t>th</a:t>
            </a:r>
            <a:r>
              <a:rPr lang="en-US" sz="1800" baseline="0" dirty="0" smtClean="0"/>
              <a:t> Dr Thomas Gates (1983)</a:t>
            </a:r>
          </a:p>
          <a:p>
            <a:pPr algn="ctr"/>
            <a:r>
              <a:rPr lang="en-US" sz="1800" baseline="0" dirty="0" smtClean="0"/>
              <a:t>7</a:t>
            </a:r>
            <a:r>
              <a:rPr lang="en-US" sz="1800" baseline="30000" dirty="0" smtClean="0"/>
              <a:t>th</a:t>
            </a:r>
            <a:r>
              <a:rPr lang="en-US" sz="1800" baseline="0" dirty="0" smtClean="0"/>
              <a:t> Dr Nisar Syed (1984)</a:t>
            </a:r>
          </a:p>
          <a:p>
            <a:pPr algn="ctr"/>
            <a:r>
              <a:rPr lang="en-US" sz="1800" baseline="0" dirty="0" smtClean="0"/>
              <a:t>8</a:t>
            </a:r>
            <a:r>
              <a:rPr lang="en-US" sz="1800" baseline="30000" dirty="0" smtClean="0"/>
              <a:t>th</a:t>
            </a:r>
            <a:r>
              <a:rPr lang="en-US" sz="1800" baseline="0" dirty="0" smtClean="0"/>
              <a:t> Dr Don Goffinet (1985)</a:t>
            </a:r>
          </a:p>
          <a:p>
            <a:pPr algn="ctr"/>
            <a:r>
              <a:rPr lang="en-US" sz="1800" baseline="0" dirty="0" smtClean="0"/>
              <a:t>The first eight presidents were from the West Coast</a:t>
            </a:r>
          </a:p>
          <a:p>
            <a:pPr algn="ctr"/>
            <a:r>
              <a:rPr lang="en-US" sz="1800" baseline="0" dirty="0" smtClean="0"/>
              <a:t> but in 1986 I was elected as the first president from the East Coast.</a:t>
            </a:r>
          </a:p>
          <a:p>
            <a:pPr algn="ctr"/>
            <a:r>
              <a:rPr lang="en-US" sz="1800" baseline="0" dirty="0" smtClean="0"/>
              <a:t>9</a:t>
            </a:r>
            <a:r>
              <a:rPr lang="en-US" sz="1800" baseline="30000" dirty="0" smtClean="0"/>
              <a:t>th  </a:t>
            </a:r>
            <a:r>
              <a:rPr lang="en-US" sz="1800" baseline="0" dirty="0" smtClean="0"/>
              <a:t>Dr Basil Hilaris (1986)</a:t>
            </a:r>
            <a:r>
              <a:rPr lang="en-US" sz="1800" dirty="0" smtClean="0"/>
              <a:t>READ SLIDE</a:t>
            </a:r>
            <a:endParaRPr lang="en-US" sz="1800"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Scientific</a:t>
            </a:r>
            <a:r>
              <a:rPr lang="en-US" baseline="0" dirty="0" smtClean="0"/>
              <a:t> discoveries get people very excited </a:t>
            </a:r>
          </a:p>
          <a:p>
            <a:pPr algn="ctr"/>
            <a:r>
              <a:rPr lang="en-US" baseline="0" dirty="0" smtClean="0"/>
              <a:t>and very soon are brought to common use</a:t>
            </a:r>
          </a:p>
          <a:p>
            <a:pPr algn="ctr"/>
            <a:r>
              <a:rPr lang="en-US" baseline="0" dirty="0" smtClean="0"/>
              <a:t>by physicists and engineers.</a:t>
            </a:r>
          </a:p>
          <a:p>
            <a:pPr algn="ctr"/>
            <a:r>
              <a:rPr lang="en-US" baseline="0" dirty="0" smtClean="0"/>
              <a:t>Modern innovations go through cycles … READ SLIDE…</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Cycle</a:t>
            </a:r>
            <a:r>
              <a:rPr lang="en-US" baseline="0" dirty="0" smtClean="0"/>
              <a:t> one covers the first 50 years  of the 20th century, </a:t>
            </a:r>
          </a:p>
          <a:p>
            <a:pPr algn="ctr"/>
            <a:r>
              <a:rPr lang="en-US" baseline="0" dirty="0" smtClean="0"/>
              <a:t>starting with the exciting discovery of radium</a:t>
            </a:r>
          </a:p>
          <a:p>
            <a:pPr algn="ctr"/>
            <a:r>
              <a:rPr lang="en-US" baseline="0" dirty="0" smtClean="0"/>
              <a:t> and continuing with  its adaptation for </a:t>
            </a:r>
          </a:p>
          <a:p>
            <a:pPr algn="ctr"/>
            <a:r>
              <a:rPr lang="en-US" baseline="0" dirty="0" smtClean="0"/>
              <a:t> use in treating cancer..</a:t>
            </a:r>
            <a:endParaRPr lang="en-US"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B07941-8E6D-4407-B572-2DB6512E009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b="0" dirty="0" smtClean="0">
                <a:solidFill>
                  <a:srgbClr val="C00000"/>
                </a:solidFill>
              </a:rPr>
              <a:t>The first radium Institute in the world </a:t>
            </a:r>
          </a:p>
          <a:p>
            <a:pPr algn="ctr"/>
            <a:r>
              <a:rPr lang="en-US" b="0" dirty="0" smtClean="0">
                <a:solidFill>
                  <a:srgbClr val="C00000"/>
                </a:solidFill>
              </a:rPr>
              <a:t>was founded in 1906 by two Parisian</a:t>
            </a:r>
            <a:r>
              <a:rPr lang="en-US" b="0" baseline="0" dirty="0" smtClean="0">
                <a:solidFill>
                  <a:srgbClr val="C00000"/>
                </a:solidFill>
              </a:rPr>
              <a:t> physicians,</a:t>
            </a:r>
            <a:r>
              <a:rPr lang="en-US" b="0" dirty="0" smtClean="0">
                <a:solidFill>
                  <a:srgbClr val="C00000"/>
                </a:solidFill>
              </a:rPr>
              <a:t> </a:t>
            </a:r>
            <a:r>
              <a:rPr lang="en-US" b="0" dirty="0" smtClean="0">
                <a:solidFill>
                  <a:srgbClr val="FF0000"/>
                </a:solidFill>
              </a:rPr>
              <a:t>Wickam and Degrais</a:t>
            </a:r>
            <a:r>
              <a:rPr lang="en-US" b="0" dirty="0" smtClean="0">
                <a:solidFill>
                  <a:schemeClr val="tx1"/>
                </a:solidFill>
              </a:rPr>
              <a:t>.</a:t>
            </a:r>
          </a:p>
          <a:p>
            <a:pPr algn="ctr"/>
            <a:r>
              <a:rPr lang="en-US" b="0" dirty="0" smtClean="0"/>
              <a:t>They perfected the techniques and dosimetry of radium especially for intracavitary applications </a:t>
            </a:r>
          </a:p>
          <a:p>
            <a:pPr algn="ctr"/>
            <a:r>
              <a:rPr lang="en-US" b="0" dirty="0" smtClean="0"/>
              <a:t> in cancer of the cervix</a:t>
            </a:r>
            <a:r>
              <a:rPr lang="en-US" b="0" baseline="0" dirty="0" smtClean="0"/>
              <a:t> as it is shown in the photo on the left. </a:t>
            </a:r>
          </a:p>
          <a:p>
            <a:pPr algn="ctr"/>
            <a:r>
              <a:rPr lang="en-US" b="0" baseline="0" dirty="0" smtClean="0"/>
              <a:t>The results of treatment were presented  in 1910.</a:t>
            </a:r>
            <a:endParaRPr lang="en-US" b="0" dirty="0" smtClean="0"/>
          </a:p>
          <a:p>
            <a:pPr algn="ctr"/>
            <a:endParaRPr lang="en-US" b="0" dirty="0"/>
          </a:p>
        </p:txBody>
      </p:sp>
      <p:sp>
        <p:nvSpPr>
          <p:cNvPr id="4" name="Slide Number Placeholder 3"/>
          <p:cNvSpPr>
            <a:spLocks noGrp="1"/>
          </p:cNvSpPr>
          <p:nvPr>
            <p:ph type="sldNum" sz="quarter" idx="10"/>
          </p:nvPr>
        </p:nvSpPr>
        <p:spPr/>
        <p:txBody>
          <a:bodyPr/>
          <a:lstStyle/>
          <a:p>
            <a:fld id="{C4B07941-8E6D-4407-B572-2DB6512E009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algn="ctr"/>
            <a:r>
              <a:rPr lang="en-US" dirty="0" smtClean="0"/>
              <a:t>In 1910 Gosta Forssell founded the Radiumhemmet in Stockholm.</a:t>
            </a:r>
          </a:p>
          <a:p>
            <a:pPr algn="ctr"/>
            <a:r>
              <a:rPr lang="en-US" dirty="0" smtClean="0"/>
              <a:t>The institution consisted</a:t>
            </a:r>
            <a:r>
              <a:rPr lang="en-US" baseline="0" dirty="0" smtClean="0"/>
              <a:t> initially by Forssell and one nurse </a:t>
            </a:r>
          </a:p>
          <a:p>
            <a:pPr algn="ctr"/>
            <a:r>
              <a:rPr lang="en-US" baseline="0" dirty="0" smtClean="0"/>
              <a:t>but it expanded rapidly with the help of the Stockholm Cancer Society</a:t>
            </a:r>
          </a:p>
          <a:p>
            <a:pPr algn="ctr"/>
            <a:r>
              <a:rPr lang="en-US" baseline="0" dirty="0" smtClean="0"/>
              <a:t>and eventually the Swedish Government.</a:t>
            </a:r>
          </a:p>
          <a:p>
            <a:pPr algn="ctr"/>
            <a:r>
              <a:rPr lang="en-US" dirty="0" smtClean="0"/>
              <a:t>In 1920 the internationally</a:t>
            </a:r>
            <a:r>
              <a:rPr lang="en-US" baseline="0" dirty="0" smtClean="0"/>
              <a:t> renown physicist </a:t>
            </a:r>
            <a:r>
              <a:rPr lang="en-US" dirty="0" smtClean="0"/>
              <a:t>Sievert</a:t>
            </a:r>
          </a:p>
          <a:p>
            <a:pPr algn="ctr"/>
            <a:r>
              <a:rPr lang="en-US" baseline="0" dirty="0" smtClean="0"/>
              <a:t>joined the institute as head of the Physics laboratory. </a:t>
            </a:r>
          </a:p>
          <a:p>
            <a:pPr algn="ctr"/>
            <a:r>
              <a:rPr lang="en-US" baseline="0" dirty="0" smtClean="0"/>
              <a:t>Sievert’s contributions to medical physics are innumerable. </a:t>
            </a:r>
          </a:p>
          <a:p>
            <a:pPr algn="ctr"/>
            <a:r>
              <a:rPr lang="en-US" baseline="0" dirty="0" smtClean="0"/>
              <a:t>He developed methods on how to calculate the absorbed dose to tumors</a:t>
            </a:r>
          </a:p>
          <a:p>
            <a:pPr algn="ctr"/>
            <a:r>
              <a:rPr lang="en-US" baseline="0" dirty="0" smtClean="0"/>
              <a:t> from intracavitary and interstitial sources </a:t>
            </a:r>
          </a:p>
          <a:p>
            <a:pPr algn="ctr"/>
            <a:r>
              <a:rPr lang="en-US" baseline="0" dirty="0" smtClean="0"/>
              <a:t>During the last 20 years of his life</a:t>
            </a:r>
          </a:p>
          <a:p>
            <a:pPr algn="ctr"/>
            <a:r>
              <a:rPr lang="en-US" baseline="0" dirty="0" smtClean="0"/>
              <a:t>he spent most of his time working with radiation protection issues.</a:t>
            </a:r>
          </a:p>
          <a:p>
            <a:pPr algn="ctr"/>
            <a:r>
              <a:rPr lang="en-US" b="0" dirty="0" smtClean="0"/>
              <a:t>He invented a number of ingenious instruments for radiation dose measurements,</a:t>
            </a:r>
          </a:p>
          <a:p>
            <a:pPr algn="ctr"/>
            <a:r>
              <a:rPr lang="en-US" b="0" dirty="0" smtClean="0"/>
              <a:t>such as the world-wide known Sievert chamber. </a:t>
            </a:r>
          </a:p>
          <a:p>
            <a:pPr algn="ctr"/>
            <a:r>
              <a:rPr lang="en-US" b="0" dirty="0" smtClean="0"/>
              <a:t>Since 1979</a:t>
            </a:r>
            <a:r>
              <a:rPr lang="en-US" b="0" baseline="0" dirty="0" smtClean="0"/>
              <a:t> the unit for equivalent dose is associated with his name.</a:t>
            </a:r>
            <a:endParaRPr lang="en-US" baseline="0" dirty="0" smtClean="0"/>
          </a:p>
          <a:p>
            <a:pPr algn="ctr"/>
            <a:r>
              <a:rPr lang="en-US" baseline="0" dirty="0" smtClean="0"/>
              <a:t>Another renown physicist Thoraeus joined the Physics Laboratory in 1927, who also made significant contributions to medical physics..</a:t>
            </a:r>
          </a:p>
        </p:txBody>
      </p:sp>
      <p:sp>
        <p:nvSpPr>
          <p:cNvPr id="4" name="Slide Number Placeholder 3"/>
          <p:cNvSpPr>
            <a:spLocks noGrp="1"/>
          </p:cNvSpPr>
          <p:nvPr>
            <p:ph type="sldNum" sz="quarter" idx="10"/>
          </p:nvPr>
        </p:nvSpPr>
        <p:spPr/>
        <p:txBody>
          <a:bodyPr/>
          <a:lstStyle/>
          <a:p>
            <a:fld id="{C4B07941-8E6D-4407-B572-2DB6512E009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The renowned Pasteur Institute and the University of Paris in 1912</a:t>
            </a:r>
          </a:p>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 founded the Radium Institute of Paris….READ</a:t>
            </a:r>
            <a:r>
              <a:rPr lang="en-US" b="0" baseline="0" dirty="0" smtClean="0"/>
              <a:t> SLIDE….</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err="1" smtClean="0"/>
              <a:t>Regaud’s</a:t>
            </a:r>
            <a:r>
              <a:rPr lang="en-US" b="0" baseline="0" dirty="0" smtClean="0"/>
              <a:t> investigations demonstrated </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smtClean="0"/>
              <a:t>that prolonged low radium dose would kill sperm cell </a:t>
            </a:r>
          </a:p>
          <a:p>
            <a:pPr marL="0" marR="0" indent="0" algn="ctr" defTabSz="914400" rtl="0" eaLnBrk="1" fontAlgn="auto" latinLnBrk="0" hangingPunct="1">
              <a:lnSpc>
                <a:spcPct val="100000"/>
              </a:lnSpc>
              <a:spcBef>
                <a:spcPts val="0"/>
              </a:spcBef>
              <a:spcAft>
                <a:spcPts val="0"/>
              </a:spcAft>
              <a:buClrTx/>
              <a:buSzTx/>
              <a:buFontTx/>
              <a:buNone/>
              <a:tabLst/>
              <a:defRPr/>
            </a:pPr>
            <a:r>
              <a:rPr lang="en-US" b="0" baseline="0" dirty="0" smtClean="0"/>
              <a:t>But would not  harm the interstitial tissue.</a:t>
            </a:r>
            <a:endParaRPr lang="en-US" b="0" dirty="0" smtClean="0"/>
          </a:p>
        </p:txBody>
      </p:sp>
      <p:sp>
        <p:nvSpPr>
          <p:cNvPr id="4" name="Slide Number Placeholder 3"/>
          <p:cNvSpPr>
            <a:spLocks noGrp="1"/>
          </p:cNvSpPr>
          <p:nvPr>
            <p:ph type="sldNum" sz="quarter" idx="10"/>
          </p:nvPr>
        </p:nvSpPr>
        <p:spPr/>
        <p:txBody>
          <a:bodyPr/>
          <a:lstStyle/>
          <a:p>
            <a:fld id="{C4B07941-8E6D-4407-B572-2DB6512E009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D675C2-B9A0-4E17-A06A-B326126E8BCD}" type="datetime1">
              <a:rPr lang="en-US" smtClean="0"/>
              <a:pPr/>
              <a:t>5/15/2012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8E57388-A3BC-4B2C-A6D4-8F2436339BA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AD56BF5-FB95-4E5E-9227-FA1F40412447}" type="datetime1">
              <a:rPr lang="en-US" smtClean="0"/>
              <a:pPr/>
              <a:t>5/15/2012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8E57388-A3BC-4B2C-A6D4-8F2436339BA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7ABCCF7-5A1C-4636-BCAD-998F697CA98B}" type="datetime1">
              <a:rPr lang="en-US" smtClean="0"/>
              <a:pPr/>
              <a:t>5/15/2012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8E57388-A3BC-4B2C-A6D4-8F2436339BA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830EDB7-E78D-4784-B929-5F276B1D1286}" type="datetime1">
              <a:rPr lang="en-US" smtClean="0"/>
              <a:pPr/>
              <a:t>5/15/2012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8E57388-A3BC-4B2C-A6D4-8F2436339BA4}"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4463B150-8DE4-45D9-A231-1BB441F2D993}" type="datetime1">
              <a:rPr lang="en-US" smtClean="0"/>
              <a:pPr/>
              <a:t>5/15/2012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8E57388-A3BC-4B2C-A6D4-8F2436339BA4}"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E648DD8-073A-43D4-B63D-566A4D9E2192}" type="datetime1">
              <a:rPr lang="en-US" smtClean="0"/>
              <a:pPr/>
              <a:t>5/15/2012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8E57388-A3BC-4B2C-A6D4-8F2436339BA4}"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81CE8CA-0496-4FD0-83B0-52F1E0768379}" type="datetime1">
              <a:rPr lang="en-US" smtClean="0"/>
              <a:pPr/>
              <a:t>5/15/2012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28E57388-A3BC-4B2C-A6D4-8F2436339BA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BB957C1-CF7E-4BFE-94D6-3A5B7BBFA840}" type="datetime1">
              <a:rPr lang="en-US" smtClean="0"/>
              <a:pPr/>
              <a:t>5/15/2012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28E57388-A3BC-4B2C-A6D4-8F2436339BA4}"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CACA762-B8FB-41C3-9A4D-C1F2FE0D8DE1}" type="datetime1">
              <a:rPr lang="en-US" smtClean="0"/>
              <a:pPr/>
              <a:t>5/15/2012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28E57388-A3BC-4B2C-A6D4-8F2436339BA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E9D7F90-FE85-4309-A4EA-2EF1063683E6}" type="datetime1">
              <a:rPr lang="en-US" smtClean="0"/>
              <a:pPr/>
              <a:t>5/15/2012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8E57388-A3BC-4B2C-A6D4-8F2436339BA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42D33148-99CD-498B-B988-01D5F6F49881}" type="datetime1">
              <a:rPr lang="en-US" smtClean="0"/>
              <a:pPr/>
              <a:t>5/15/2012</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8E57388-A3BC-4B2C-A6D4-8F2436339BA4}"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D6B7955-CD82-4767-8CCB-69F86790196D}" type="datetime1">
              <a:rPr lang="en-US" smtClean="0"/>
              <a:pPr/>
              <a:t>5/15/2012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8E57388-A3BC-4B2C-A6D4-8F2436339BA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219199"/>
          </a:xfrm>
        </p:spPr>
        <p:txBody>
          <a:bodyPr>
            <a:normAutofit/>
          </a:bodyPr>
          <a:lstStyle/>
          <a:p>
            <a:pPr algn="ctr"/>
            <a:r>
              <a:rPr lang="en-US" sz="3600" b="1" dirty="0" smtClean="0">
                <a:latin typeface="Bodoni MT Black" pitchFamily="18" charset="0"/>
              </a:rPr>
              <a:t>EVOLUTION OF BRACHYTHERAPY</a:t>
            </a:r>
            <a:endParaRPr lang="en-US" sz="3600" b="1" dirty="0">
              <a:latin typeface="Bodoni MT Black" pitchFamily="18" charset="0"/>
            </a:endParaRPr>
          </a:p>
        </p:txBody>
      </p:sp>
      <p:sp>
        <p:nvSpPr>
          <p:cNvPr id="3" name="Subtitle 2"/>
          <p:cNvSpPr>
            <a:spLocks noGrp="1"/>
          </p:cNvSpPr>
          <p:nvPr>
            <p:ph type="subTitle" idx="1"/>
          </p:nvPr>
        </p:nvSpPr>
        <p:spPr>
          <a:xfrm>
            <a:off x="609600" y="2057400"/>
            <a:ext cx="7854696" cy="2743200"/>
          </a:xfrm>
        </p:spPr>
        <p:txBody>
          <a:bodyPr>
            <a:noAutofit/>
          </a:bodyPr>
          <a:lstStyle/>
          <a:p>
            <a:pPr algn="ctr"/>
            <a:r>
              <a:rPr lang="en-US" sz="2800" b="1" i="1" dirty="0" smtClean="0">
                <a:latin typeface="+mj-lt"/>
                <a:cs typeface="Arial" pitchFamily="34" charset="0"/>
              </a:rPr>
              <a:t>PAST AND PRESENT</a:t>
            </a:r>
          </a:p>
          <a:p>
            <a:pPr algn="r"/>
            <a:endParaRPr lang="en-US" sz="2000" b="1" i="1" dirty="0" smtClean="0">
              <a:latin typeface="+mj-lt"/>
            </a:endParaRPr>
          </a:p>
          <a:p>
            <a:pPr algn="r"/>
            <a:r>
              <a:rPr lang="en-US" sz="2000" b="1" i="1" dirty="0" smtClean="0">
                <a:latin typeface="+mj-lt"/>
              </a:rPr>
              <a:t>BASIL S. HILARIS, MD, FACR</a:t>
            </a:r>
          </a:p>
          <a:p>
            <a:pPr algn="r"/>
            <a:r>
              <a:rPr lang="en-US" sz="2000" b="1" i="1" dirty="0" smtClean="0">
                <a:latin typeface="+mj-lt"/>
              </a:rPr>
              <a:t>PROFESSOR EMERITUS</a:t>
            </a:r>
          </a:p>
          <a:p>
            <a:pPr algn="r"/>
            <a:r>
              <a:rPr lang="en-US" sz="2000" b="1" i="1" dirty="0" smtClean="0">
                <a:latin typeface="+mj-lt"/>
              </a:rPr>
              <a:t>NEW YORK MEDICAL COLLEGE</a:t>
            </a:r>
          </a:p>
          <a:p>
            <a:pPr algn="l"/>
            <a:r>
              <a:rPr lang="en-US" sz="2000" b="1" i="1" dirty="0" smtClean="0">
                <a:latin typeface="+mj-lt"/>
              </a:rPr>
              <a:t>RAMPS </a:t>
            </a:r>
            <a:r>
              <a:rPr lang="en-US" sz="2000" b="1" i="1" dirty="0" smtClean="0">
                <a:latin typeface="+mj-lt"/>
              </a:rPr>
              <a:t> MEETING</a:t>
            </a:r>
            <a:endParaRPr lang="en-US" sz="2000" b="1" i="1" dirty="0" smtClean="0">
              <a:latin typeface="+mj-lt"/>
            </a:endParaRPr>
          </a:p>
          <a:p>
            <a:pPr algn="l"/>
            <a:r>
              <a:rPr lang="en-US" sz="2000" b="1" i="1" dirty="0" smtClean="0">
                <a:latin typeface="+mj-lt"/>
              </a:rPr>
              <a:t>MAY 15, 2012</a:t>
            </a:r>
          </a:p>
        </p:txBody>
      </p:sp>
    </p:spTree>
    <p:custDataLst>
      <p:tags r:id="rId1"/>
    </p:custDataLst>
  </p:cSld>
  <p:clrMapOvr>
    <a:masterClrMapping/>
  </p:clrMapOvr>
  <p:transition advTm="10267">
    <p:sndAc>
      <p:stSnd>
        <p:snd r:embed="rId4" name="breez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5410200" cy="3886200"/>
          </a:xfrm>
        </p:spPr>
        <p:txBody>
          <a:bodyPr>
            <a:normAutofit fontScale="55000" lnSpcReduction="20000"/>
          </a:bodyPr>
          <a:lstStyle/>
          <a:p>
            <a:pPr algn="just">
              <a:buNone/>
            </a:pPr>
            <a:r>
              <a:rPr lang="en-US" sz="1400" b="1" dirty="0" smtClean="0">
                <a:solidFill>
                  <a:schemeClr val="accent1"/>
                </a:solidFill>
              </a:rPr>
              <a:t>	</a:t>
            </a:r>
            <a:r>
              <a:rPr lang="en-US" sz="2900" b="1" dirty="0" smtClean="0">
                <a:solidFill>
                  <a:srgbClr val="FF0000"/>
                </a:solidFill>
                <a:latin typeface="Arial" pitchFamily="34" charset="0"/>
                <a:cs typeface="Arial" pitchFamily="34" charset="0"/>
              </a:rPr>
              <a:t>Ralston Patterson</a:t>
            </a:r>
            <a:r>
              <a:rPr lang="en-US" sz="2900" b="1" dirty="0" smtClean="0">
                <a:solidFill>
                  <a:schemeClr val="accent1"/>
                </a:solidFill>
                <a:latin typeface="Arial" pitchFamily="34" charset="0"/>
                <a:cs typeface="Arial" pitchFamily="34" charset="0"/>
              </a:rPr>
              <a:t>,</a:t>
            </a:r>
            <a:r>
              <a:rPr lang="en-US" sz="2900" dirty="0" smtClean="0">
                <a:latin typeface="Arial" pitchFamily="34" charset="0"/>
                <a:cs typeface="Arial" pitchFamily="34" charset="0"/>
              </a:rPr>
              <a:t> built a team of physicists and clinicians </a:t>
            </a:r>
            <a:r>
              <a:rPr lang="en-US" sz="2900" dirty="0" smtClean="0">
                <a:solidFill>
                  <a:schemeClr val="accent1"/>
                </a:solidFill>
                <a:latin typeface="Arial" pitchFamily="34" charset="0"/>
                <a:cs typeface="Arial" pitchFamily="34" charset="0"/>
              </a:rPr>
              <a:t>(his</a:t>
            </a:r>
            <a:r>
              <a:rPr lang="en-US" sz="2900" dirty="0" smtClean="0">
                <a:latin typeface="Arial" pitchFamily="34" charset="0"/>
                <a:cs typeface="Arial" pitchFamily="34" charset="0"/>
              </a:rPr>
              <a:t> </a:t>
            </a:r>
            <a:r>
              <a:rPr lang="en-US" sz="2900" b="1" dirty="0" smtClean="0">
                <a:solidFill>
                  <a:schemeClr val="accent1"/>
                </a:solidFill>
                <a:latin typeface="Arial" pitchFamily="34" charset="0"/>
                <a:cs typeface="Arial" pitchFamily="34" charset="0"/>
              </a:rPr>
              <a:t>wife</a:t>
            </a:r>
            <a:r>
              <a:rPr lang="en-US" sz="2900" dirty="0" smtClean="0">
                <a:latin typeface="Arial" pitchFamily="34" charset="0"/>
                <a:cs typeface="Arial" pitchFamily="34" charset="0"/>
              </a:rPr>
              <a:t> </a:t>
            </a:r>
            <a:r>
              <a:rPr lang="en-US" sz="2900" b="1" dirty="0" smtClean="0">
                <a:solidFill>
                  <a:schemeClr val="accent1"/>
                </a:solidFill>
                <a:latin typeface="Arial" pitchFamily="34" charset="0"/>
                <a:cs typeface="Arial" pitchFamily="34" charset="0"/>
              </a:rPr>
              <a:t>Edith,</a:t>
            </a:r>
            <a:r>
              <a:rPr lang="en-US" sz="2900" b="1" dirty="0" smtClean="0">
                <a:latin typeface="Arial" pitchFamily="34" charset="0"/>
                <a:cs typeface="Arial" pitchFamily="34" charset="0"/>
              </a:rPr>
              <a:t> </a:t>
            </a:r>
            <a:r>
              <a:rPr lang="en-US" sz="2900" b="1" dirty="0" smtClean="0">
                <a:solidFill>
                  <a:schemeClr val="accent1"/>
                </a:solidFill>
                <a:latin typeface="Arial" pitchFamily="34" charset="0"/>
                <a:cs typeface="Arial" pitchFamily="34" charset="0"/>
              </a:rPr>
              <a:t>Margaret Tod, W. J. Meredith and Herbert Parker), </a:t>
            </a:r>
            <a:r>
              <a:rPr lang="en-US" sz="2900" dirty="0" smtClean="0">
                <a:latin typeface="Arial" pitchFamily="34" charset="0"/>
                <a:cs typeface="Arial" pitchFamily="34" charset="0"/>
              </a:rPr>
              <a:t> who brought the Holt Radium Institute to the forefront of therapeutic radiology. Some of the school’s contributions are:</a:t>
            </a:r>
          </a:p>
          <a:p>
            <a:pPr algn="just"/>
            <a:r>
              <a:rPr lang="en-US" sz="2900" dirty="0" smtClean="0">
                <a:latin typeface="Arial" pitchFamily="34" charset="0"/>
                <a:cs typeface="Arial" pitchFamily="34" charset="0"/>
              </a:rPr>
              <a:t>Standardized treatment for the same type of tumor</a:t>
            </a:r>
          </a:p>
          <a:p>
            <a:pPr algn="just">
              <a:buFont typeface="Wingdings" pitchFamily="2" charset="2"/>
              <a:buChar char="§"/>
            </a:pPr>
            <a:r>
              <a:rPr lang="en-US" sz="2900" dirty="0" smtClean="0">
                <a:latin typeface="Arial" pitchFamily="34" charset="0"/>
                <a:cs typeface="Arial" pitchFamily="34" charset="0"/>
              </a:rPr>
              <a:t>Introduced randomization of patients for scientific comparison </a:t>
            </a:r>
            <a:r>
              <a:rPr lang="en-US" sz="2900" b="1" dirty="0" smtClean="0">
                <a:solidFill>
                  <a:schemeClr val="accent1"/>
                </a:solidFill>
                <a:latin typeface="Arial" pitchFamily="34" charset="0"/>
                <a:cs typeface="Arial" pitchFamily="34" charset="0"/>
              </a:rPr>
              <a:t>by clinical trials </a:t>
            </a:r>
          </a:p>
          <a:p>
            <a:pPr algn="just">
              <a:buFont typeface="Wingdings" pitchFamily="2" charset="2"/>
              <a:buChar char="§"/>
            </a:pPr>
            <a:r>
              <a:rPr lang="en-US" sz="2900" dirty="0" smtClean="0">
                <a:latin typeface="Arial" pitchFamily="34" charset="0"/>
                <a:cs typeface="Arial" pitchFamily="34" charset="0"/>
              </a:rPr>
              <a:t>Introduced rules for interstitial radium implantation with dose tables which allowed more accurate dosimetry </a:t>
            </a:r>
            <a:r>
              <a:rPr lang="en-US" sz="2900" dirty="0" smtClean="0">
                <a:solidFill>
                  <a:schemeClr val="accent1"/>
                </a:solidFill>
                <a:latin typeface="Arial" pitchFamily="34" charset="0"/>
                <a:cs typeface="Arial" pitchFamily="34" charset="0"/>
              </a:rPr>
              <a:t>(</a:t>
            </a:r>
            <a:r>
              <a:rPr lang="en-US" sz="2900" b="1" dirty="0" smtClean="0">
                <a:solidFill>
                  <a:schemeClr val="accent1"/>
                </a:solidFill>
                <a:latin typeface="Arial" pitchFamily="34" charset="0"/>
                <a:cs typeface="Arial" pitchFamily="34" charset="0"/>
              </a:rPr>
              <a:t>Paterson-Parker tables)</a:t>
            </a:r>
            <a:r>
              <a:rPr lang="en-US" sz="2900" b="1" dirty="0" smtClean="0">
                <a:solidFill>
                  <a:schemeClr val="bg2"/>
                </a:solidFill>
                <a:latin typeface="Arial" pitchFamily="34" charset="0"/>
                <a:cs typeface="Arial" pitchFamily="34" charset="0"/>
              </a:rPr>
              <a:t>)</a:t>
            </a:r>
          </a:p>
          <a:p>
            <a:pPr algn="just">
              <a:buFont typeface="Wingdings" pitchFamily="2" charset="2"/>
              <a:buChar char="§"/>
            </a:pPr>
            <a:r>
              <a:rPr lang="en-US" sz="2900" dirty="0" smtClean="0">
                <a:latin typeface="Arial" pitchFamily="34" charset="0"/>
                <a:cs typeface="Arial" pitchFamily="34" charset="0"/>
              </a:rPr>
              <a:t>A radium system for intracavitary treatment of cancer of the cervix (</a:t>
            </a:r>
            <a:r>
              <a:rPr lang="en-US" sz="2900" b="1" dirty="0" smtClean="0">
                <a:solidFill>
                  <a:schemeClr val="accent1"/>
                </a:solidFill>
                <a:latin typeface="Arial" pitchFamily="34" charset="0"/>
                <a:cs typeface="Arial" pitchFamily="34" charset="0"/>
              </a:rPr>
              <a:t>Manchester System</a:t>
            </a:r>
            <a:r>
              <a:rPr lang="en-US" sz="2900" dirty="0" smtClean="0">
                <a:latin typeface="Arial" pitchFamily="34" charset="0"/>
                <a:cs typeface="Arial" pitchFamily="34" charset="0"/>
              </a:rPr>
              <a:t>); and the introduction of points A &amp; B for dose  specification in roentgen units.</a:t>
            </a:r>
            <a:endParaRPr lang="en-US" sz="29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28E57388-A3BC-4B2C-A6D4-8F2436339BA4}" type="slidenum">
              <a:rPr lang="en-US" smtClean="0"/>
              <a:pPr/>
              <a:t>10</a:t>
            </a:fld>
            <a:endParaRPr lang="en-US" dirty="0"/>
          </a:p>
        </p:txBody>
      </p:sp>
      <p:sp>
        <p:nvSpPr>
          <p:cNvPr id="2" name="Title 1"/>
          <p:cNvSpPr>
            <a:spLocks noGrp="1"/>
          </p:cNvSpPr>
          <p:nvPr>
            <p:ph type="title"/>
          </p:nvPr>
        </p:nvSpPr>
        <p:spPr>
          <a:xfrm>
            <a:off x="457200" y="274638"/>
            <a:ext cx="8229600" cy="944562"/>
          </a:xfrm>
        </p:spPr>
        <p:txBody>
          <a:bodyPr>
            <a:normAutofit/>
          </a:bodyPr>
          <a:lstStyle/>
          <a:p>
            <a:pPr algn="ctr"/>
            <a:r>
              <a:rPr lang="en-US" sz="2000" b="1" dirty="0" smtClean="0">
                <a:solidFill>
                  <a:schemeClr val="accent1"/>
                </a:solidFill>
                <a:latin typeface="Arial Black" pitchFamily="34" charset="0"/>
              </a:rPr>
              <a:t>1933-HOLT RADIUM INSTITUTE OF MANCHESTER</a:t>
            </a:r>
            <a:endParaRPr lang="en-US" sz="2000" b="1" dirty="0">
              <a:solidFill>
                <a:schemeClr val="accent1"/>
              </a:solidFill>
              <a:latin typeface="Arial Black" pitchFamily="34" charset="0"/>
            </a:endParaRPr>
          </a:p>
        </p:txBody>
      </p:sp>
      <p:sp>
        <p:nvSpPr>
          <p:cNvPr id="6" name="TextBox 5"/>
          <p:cNvSpPr txBox="1"/>
          <p:nvPr/>
        </p:nvSpPr>
        <p:spPr>
          <a:xfrm>
            <a:off x="762000" y="990600"/>
            <a:ext cx="7467600" cy="1015663"/>
          </a:xfrm>
          <a:prstGeom prst="rect">
            <a:avLst/>
          </a:prstGeom>
          <a:noFill/>
        </p:spPr>
        <p:txBody>
          <a:bodyPr wrap="square" rtlCol="0">
            <a:spAutoFit/>
          </a:bodyPr>
          <a:lstStyle/>
          <a:p>
            <a:pPr algn="just"/>
            <a:r>
              <a:rPr lang="en-US" sz="2000" i="1" dirty="0" smtClean="0">
                <a:latin typeface="Arial" pitchFamily="34" charset="0"/>
                <a:cs typeface="Arial" pitchFamily="34" charset="0"/>
              </a:rPr>
              <a:t>Holt Radium Institute was founded in 1933 by the fusion of two much older hospitals, the </a:t>
            </a:r>
            <a:r>
              <a:rPr lang="en-US" sz="2000" i="1" dirty="0" smtClean="0">
                <a:solidFill>
                  <a:schemeClr val="accent1"/>
                </a:solidFill>
                <a:latin typeface="Arial" pitchFamily="34" charset="0"/>
                <a:cs typeface="Arial" pitchFamily="34" charset="0"/>
              </a:rPr>
              <a:t>Christie Hospital </a:t>
            </a:r>
            <a:r>
              <a:rPr lang="en-US" sz="2000" i="1" dirty="0" smtClean="0">
                <a:latin typeface="Arial" pitchFamily="34" charset="0"/>
                <a:cs typeface="Arial" pitchFamily="34" charset="0"/>
              </a:rPr>
              <a:t>and the </a:t>
            </a:r>
            <a:r>
              <a:rPr lang="en-US" sz="2000" i="1" dirty="0" smtClean="0">
                <a:solidFill>
                  <a:schemeClr val="accent1"/>
                </a:solidFill>
                <a:latin typeface="Arial" pitchFamily="34" charset="0"/>
                <a:cs typeface="Arial" pitchFamily="34" charset="0"/>
              </a:rPr>
              <a:t>Radium Institute in Manchester.</a:t>
            </a:r>
            <a:endParaRPr lang="en-US" sz="2000" i="1" dirty="0">
              <a:latin typeface="Arial" pitchFamily="34" charset="0"/>
              <a:cs typeface="Arial" pitchFamily="34" charset="0"/>
            </a:endParaRPr>
          </a:p>
        </p:txBody>
      </p:sp>
      <p:pic>
        <p:nvPicPr>
          <p:cNvPr id="8" name="Picture 7" descr="Paterson 002.jpg"/>
          <p:cNvPicPr>
            <a:picLocks noChangeAspect="1"/>
          </p:cNvPicPr>
          <p:nvPr/>
        </p:nvPicPr>
        <p:blipFill>
          <a:blip r:embed="rId3" cstate="print"/>
          <a:stretch>
            <a:fillRect/>
          </a:stretch>
        </p:blipFill>
        <p:spPr>
          <a:xfrm>
            <a:off x="6019800" y="2286000"/>
            <a:ext cx="2188464" cy="3366516"/>
          </a:xfrm>
          <a:prstGeom prst="rect">
            <a:avLst/>
          </a:prstGeom>
        </p:spPr>
      </p:pic>
      <p:sp>
        <p:nvSpPr>
          <p:cNvPr id="7" name="TextBox 6"/>
          <p:cNvSpPr txBox="1"/>
          <p:nvPr/>
        </p:nvSpPr>
        <p:spPr>
          <a:xfrm>
            <a:off x="5943600" y="5638800"/>
            <a:ext cx="2133600" cy="461665"/>
          </a:xfrm>
          <a:prstGeom prst="rect">
            <a:avLst/>
          </a:prstGeom>
          <a:noFill/>
        </p:spPr>
        <p:txBody>
          <a:bodyPr wrap="square" rtlCol="0">
            <a:spAutoFit/>
          </a:bodyPr>
          <a:lstStyle/>
          <a:p>
            <a:pPr algn="ctr"/>
            <a:r>
              <a:rPr lang="en-US" sz="1200" b="1" dirty="0" smtClean="0"/>
              <a:t>Ralston Paterson </a:t>
            </a:r>
          </a:p>
          <a:p>
            <a:pPr algn="ctr"/>
            <a:r>
              <a:rPr lang="en-US" sz="1200" b="1" dirty="0" smtClean="0"/>
              <a:t>1897-1961 </a:t>
            </a:r>
            <a:endParaRPr lang="en-US" sz="1200" b="1" dirty="0"/>
          </a:p>
        </p:txBody>
      </p:sp>
    </p:spTree>
  </p:cSld>
  <p:clrMapOvr>
    <a:masterClrMapping/>
  </p:clrMapOvr>
  <p:transition advTm="12109"/>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924800" cy="5562600"/>
          </a:xfrm>
        </p:spPr>
        <p:txBody>
          <a:bodyPr>
            <a:normAutofit/>
          </a:bodyPr>
          <a:lstStyle/>
          <a:p>
            <a:pPr algn="just">
              <a:buNone/>
            </a:pPr>
            <a:r>
              <a:rPr lang="en-US" sz="1400" i="1" dirty="0" smtClean="0"/>
              <a:t>		</a:t>
            </a:r>
            <a:r>
              <a:rPr lang="en-US" sz="2000" i="1" dirty="0" smtClean="0">
                <a:latin typeface="Arial" pitchFamily="34" charset="0"/>
                <a:cs typeface="Arial" pitchFamily="34" charset="0"/>
              </a:rPr>
              <a:t>In 1915, James Ewing,  professor of Pathology at Cornell University Medical Collage  became the first director of  MH, transforming it from a General Hospital into a leading Cancer Hospital  (</a:t>
            </a:r>
            <a:r>
              <a:rPr lang="en-US" sz="2000" b="1" i="1" dirty="0" smtClean="0">
                <a:solidFill>
                  <a:schemeClr val="accent1"/>
                </a:solidFill>
                <a:latin typeface="Arial" pitchFamily="34" charset="0"/>
                <a:cs typeface="Arial" pitchFamily="34" charset="0"/>
              </a:rPr>
              <a:t>Memorial Hospital for Cancer and Allied Diseases</a:t>
            </a:r>
            <a:r>
              <a:rPr lang="en-US" sz="2000" i="1" dirty="0" smtClean="0">
                <a:latin typeface="Arial" pitchFamily="34" charset="0"/>
                <a:cs typeface="Arial" pitchFamily="34" charset="0"/>
              </a:rPr>
              <a:t>, known  informally as the </a:t>
            </a:r>
            <a:r>
              <a:rPr lang="en-US" sz="2000" i="1" dirty="0" smtClean="0">
                <a:solidFill>
                  <a:schemeClr val="accent1"/>
                </a:solidFill>
                <a:latin typeface="Arial" pitchFamily="34" charset="0"/>
                <a:cs typeface="Arial" pitchFamily="34" charset="0"/>
              </a:rPr>
              <a:t>Radium Hospital or The Bastille.)</a:t>
            </a:r>
            <a:endParaRPr lang="en-US" sz="2000" i="1" dirty="0" smtClean="0">
              <a:latin typeface="Arial" pitchFamily="34" charset="0"/>
              <a:cs typeface="Arial" pitchFamily="34" charset="0"/>
            </a:endParaRPr>
          </a:p>
          <a:p>
            <a:pPr algn="just">
              <a:buNone/>
            </a:pPr>
            <a:r>
              <a:rPr lang="en-US" sz="2000" i="1" dirty="0" smtClean="0">
                <a:latin typeface="Arial" pitchFamily="34" charset="0"/>
                <a:cs typeface="Arial" pitchFamily="34" charset="0"/>
              </a:rPr>
              <a:t>		</a:t>
            </a:r>
            <a:endParaRPr lang="en-US" sz="1400" i="1" dirty="0" smtClean="0">
              <a:solidFill>
                <a:schemeClr val="accent1"/>
              </a:solidFill>
            </a:endParaRPr>
          </a:p>
          <a:p>
            <a:pPr algn="just"/>
            <a:endParaRPr lang="en-US" sz="1800" b="1" dirty="0" smtClean="0"/>
          </a:p>
        </p:txBody>
      </p:sp>
      <p:sp>
        <p:nvSpPr>
          <p:cNvPr id="4" name="Slide Number Placeholder 3"/>
          <p:cNvSpPr>
            <a:spLocks noGrp="1"/>
          </p:cNvSpPr>
          <p:nvPr>
            <p:ph type="sldNum" sz="quarter" idx="12"/>
          </p:nvPr>
        </p:nvSpPr>
        <p:spPr/>
        <p:txBody>
          <a:bodyPr/>
          <a:lstStyle/>
          <a:p>
            <a:fld id="{28E57388-A3BC-4B2C-A6D4-8F2436339BA4}" type="slidenum">
              <a:rPr lang="en-US" smtClean="0"/>
              <a:pPr/>
              <a:t>11</a:t>
            </a:fld>
            <a:endParaRPr lang="en-US" dirty="0"/>
          </a:p>
        </p:txBody>
      </p:sp>
      <p:sp>
        <p:nvSpPr>
          <p:cNvPr id="2" name="Title 1"/>
          <p:cNvSpPr>
            <a:spLocks noGrp="1"/>
          </p:cNvSpPr>
          <p:nvPr>
            <p:ph type="title"/>
          </p:nvPr>
        </p:nvSpPr>
        <p:spPr>
          <a:xfrm>
            <a:off x="381000" y="228600"/>
            <a:ext cx="8229600" cy="609600"/>
          </a:xfrm>
        </p:spPr>
        <p:txBody>
          <a:bodyPr>
            <a:normAutofit/>
          </a:bodyPr>
          <a:lstStyle/>
          <a:p>
            <a:pPr algn="ctr"/>
            <a:r>
              <a:rPr lang="en-US" sz="2400" b="1" dirty="0" smtClean="0">
                <a:solidFill>
                  <a:schemeClr val="accent1"/>
                </a:solidFill>
                <a:latin typeface="Arial Black" pitchFamily="34" charset="0"/>
              </a:rPr>
              <a:t>1915-MEMORIAL HOSPITAL OF NEW YORK</a:t>
            </a:r>
            <a:endParaRPr lang="en-US" sz="2400" b="1" dirty="0">
              <a:solidFill>
                <a:schemeClr val="accent1"/>
              </a:solidFill>
              <a:latin typeface="Arial Black" pitchFamily="34" charset="0"/>
            </a:endParaRPr>
          </a:p>
        </p:txBody>
      </p:sp>
      <p:pic>
        <p:nvPicPr>
          <p:cNvPr id="5" name="Picture 4" descr="old memorial hospital 001.jpg"/>
          <p:cNvPicPr>
            <a:picLocks noChangeAspect="1"/>
          </p:cNvPicPr>
          <p:nvPr/>
        </p:nvPicPr>
        <p:blipFill>
          <a:blip r:embed="rId3" cstate="print"/>
          <a:stretch>
            <a:fillRect/>
          </a:stretch>
        </p:blipFill>
        <p:spPr>
          <a:xfrm>
            <a:off x="685800" y="2362200"/>
            <a:ext cx="4495800" cy="3733800"/>
          </a:xfrm>
          <a:prstGeom prst="rect">
            <a:avLst/>
          </a:prstGeom>
        </p:spPr>
      </p:pic>
      <p:pic>
        <p:nvPicPr>
          <p:cNvPr id="7" name="Content Placeholder 5" descr="JANEWAY 002.jpg"/>
          <p:cNvPicPr>
            <a:picLocks noChangeAspect="1"/>
          </p:cNvPicPr>
          <p:nvPr/>
        </p:nvPicPr>
        <p:blipFill>
          <a:blip r:embed="rId4" cstate="print"/>
          <a:stretch>
            <a:fillRect/>
          </a:stretch>
        </p:blipFill>
        <p:spPr>
          <a:xfrm>
            <a:off x="6096000" y="2514600"/>
            <a:ext cx="1981200" cy="2819400"/>
          </a:xfrm>
          <a:prstGeom prst="rect">
            <a:avLst/>
          </a:prstGeom>
        </p:spPr>
      </p:pic>
      <p:sp>
        <p:nvSpPr>
          <p:cNvPr id="9" name="TextBox 8"/>
          <p:cNvSpPr txBox="1"/>
          <p:nvPr/>
        </p:nvSpPr>
        <p:spPr>
          <a:xfrm>
            <a:off x="5715000" y="5334000"/>
            <a:ext cx="2971800" cy="738664"/>
          </a:xfrm>
          <a:prstGeom prst="rect">
            <a:avLst/>
          </a:prstGeom>
          <a:noFill/>
        </p:spPr>
        <p:txBody>
          <a:bodyPr wrap="square" rtlCol="0">
            <a:spAutoFit/>
          </a:bodyPr>
          <a:lstStyle/>
          <a:p>
            <a:r>
              <a:rPr lang="en-US" sz="1400" b="1" dirty="0" smtClean="0"/>
              <a:t>Henry Janeway </a:t>
            </a:r>
            <a:r>
              <a:rPr lang="en-US" sz="1400" dirty="0" smtClean="0"/>
              <a:t>was appointed as the first Director of the newly created </a:t>
            </a:r>
            <a:r>
              <a:rPr lang="en-US" sz="1400" b="1" dirty="0" smtClean="0"/>
              <a:t>Radium Department</a:t>
            </a:r>
            <a:endParaRPr lang="en-US" sz="1400" b="1" dirty="0"/>
          </a:p>
        </p:txBody>
      </p:sp>
    </p:spTree>
  </p:cSld>
  <p:clrMapOvr>
    <a:masterClrMapping/>
  </p:clrMapOvr>
  <p:transition advTm="1067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pPr algn="ctr"/>
            <a:r>
              <a:rPr lang="en-US" sz="2400" dirty="0" smtClean="0">
                <a:solidFill>
                  <a:schemeClr val="accent1"/>
                </a:solidFill>
                <a:latin typeface="Arial Black" pitchFamily="34" charset="0"/>
              </a:rPr>
              <a:t>MEMORIAL HOSPITAL OF NEW YORK</a:t>
            </a:r>
            <a:endParaRPr lang="en-US" sz="2400" dirty="0">
              <a:latin typeface="Arial Black" pitchFamily="34" charset="0"/>
            </a:endParaRPr>
          </a:p>
        </p:txBody>
      </p:sp>
      <p:sp>
        <p:nvSpPr>
          <p:cNvPr id="3" name="Text Placeholder 2"/>
          <p:cNvSpPr>
            <a:spLocks noGrp="1"/>
          </p:cNvSpPr>
          <p:nvPr>
            <p:ph type="body" idx="1"/>
          </p:nvPr>
        </p:nvSpPr>
        <p:spPr>
          <a:xfrm>
            <a:off x="457200" y="4648200"/>
            <a:ext cx="4040188" cy="1524000"/>
          </a:xfrm>
        </p:spPr>
        <p:txBody>
          <a:bodyPr>
            <a:normAutofit fontScale="70000" lnSpcReduction="20000"/>
          </a:bodyPr>
          <a:lstStyle/>
          <a:p>
            <a:endParaRPr lang="en-US" i="1" dirty="0" smtClean="0">
              <a:latin typeface="+mj-lt"/>
              <a:cs typeface="Arial" pitchFamily="34" charset="0"/>
            </a:endParaRPr>
          </a:p>
          <a:p>
            <a:r>
              <a:rPr lang="en-US" sz="2000" b="1" dirty="0" smtClean="0">
                <a:cs typeface="Arial" pitchFamily="34" charset="0"/>
              </a:rPr>
              <a:t>In 1915, William  Duane, Professor of </a:t>
            </a:r>
          </a:p>
          <a:p>
            <a:r>
              <a:rPr lang="en-US" sz="2000" b="1" dirty="0" smtClean="0">
                <a:cs typeface="Arial" pitchFamily="34" charset="0"/>
              </a:rPr>
              <a:t>Physics at Harvard University, installed a </a:t>
            </a:r>
          </a:p>
          <a:p>
            <a:r>
              <a:rPr lang="en-US" sz="2000" b="1" dirty="0" smtClean="0">
                <a:cs typeface="Arial" pitchFamily="34" charset="0"/>
              </a:rPr>
              <a:t>model of his radium extraction and </a:t>
            </a:r>
          </a:p>
          <a:p>
            <a:r>
              <a:rPr lang="en-US" sz="2000" b="1" dirty="0" smtClean="0">
                <a:cs typeface="Arial" pitchFamily="34" charset="0"/>
              </a:rPr>
              <a:t>purification plant at MH to produce </a:t>
            </a:r>
          </a:p>
          <a:p>
            <a:r>
              <a:rPr lang="en-US" sz="2000" b="1" dirty="0" smtClean="0">
                <a:cs typeface="Arial" pitchFamily="34" charset="0"/>
              </a:rPr>
              <a:t>radon seeds for therapeutic use.</a:t>
            </a:r>
          </a:p>
          <a:p>
            <a:endParaRPr lang="en-US" dirty="0"/>
          </a:p>
        </p:txBody>
      </p:sp>
      <p:sp>
        <p:nvSpPr>
          <p:cNvPr id="4" name="Text Placeholder 3"/>
          <p:cNvSpPr>
            <a:spLocks noGrp="1"/>
          </p:cNvSpPr>
          <p:nvPr>
            <p:ph type="body" sz="half" idx="3"/>
          </p:nvPr>
        </p:nvSpPr>
        <p:spPr>
          <a:xfrm>
            <a:off x="4572000" y="4648200"/>
            <a:ext cx="4114801" cy="1524000"/>
          </a:xfrm>
        </p:spPr>
        <p:txBody>
          <a:bodyPr>
            <a:noAutofit/>
          </a:bodyPr>
          <a:lstStyle/>
          <a:p>
            <a:r>
              <a:rPr lang="en-US" sz="1400" b="1" dirty="0" smtClean="0"/>
              <a:t>In 1915, Henry Janeway appointed Gioacchino  Failla in charge of the radon plant, and in 1919 as director of the new Physics Department. The same year Edith Quimby joined as Failla’s assistant</a:t>
            </a:r>
            <a:r>
              <a:rPr lang="en-US" sz="1400" dirty="0" smtClean="0"/>
              <a:t>.</a:t>
            </a:r>
            <a:endParaRPr lang="en-US" sz="1400" dirty="0"/>
          </a:p>
        </p:txBody>
      </p:sp>
      <p:pic>
        <p:nvPicPr>
          <p:cNvPr id="8" name="Content Placeholder 7" descr="radon plant MH 005.jpg"/>
          <p:cNvPicPr>
            <a:picLocks noGrp="1" noChangeAspect="1"/>
          </p:cNvPicPr>
          <p:nvPr>
            <p:ph sz="quarter" idx="2"/>
          </p:nvPr>
        </p:nvPicPr>
        <p:blipFill>
          <a:blip r:embed="rId3" cstate="print"/>
          <a:stretch>
            <a:fillRect/>
          </a:stretch>
        </p:blipFill>
        <p:spPr>
          <a:xfrm>
            <a:off x="381000" y="1295400"/>
            <a:ext cx="4040188" cy="3276600"/>
          </a:xfrm>
          <a:prstGeom prst="rect">
            <a:avLst/>
          </a:prstGeom>
        </p:spPr>
      </p:pic>
      <p:pic>
        <p:nvPicPr>
          <p:cNvPr id="9" name="Content Placeholder 8" descr="G Failla MSKCC 001.jpg"/>
          <p:cNvPicPr>
            <a:picLocks noGrp="1" noChangeAspect="1"/>
          </p:cNvPicPr>
          <p:nvPr>
            <p:ph sz="quarter" idx="4"/>
          </p:nvPr>
        </p:nvPicPr>
        <p:blipFill>
          <a:blip r:embed="rId4" cstate="print"/>
          <a:stretch>
            <a:fillRect/>
          </a:stretch>
        </p:blipFill>
        <p:spPr>
          <a:xfrm>
            <a:off x="4495800" y="1295400"/>
            <a:ext cx="1981200" cy="3276600"/>
          </a:xfrm>
          <a:prstGeom prst="rect">
            <a:avLst/>
          </a:prstGeom>
        </p:spPr>
      </p:pic>
      <p:sp>
        <p:nvSpPr>
          <p:cNvPr id="7" name="Slide Number Placeholder 6"/>
          <p:cNvSpPr>
            <a:spLocks noGrp="1"/>
          </p:cNvSpPr>
          <p:nvPr>
            <p:ph type="sldNum" sz="quarter" idx="12"/>
          </p:nvPr>
        </p:nvSpPr>
        <p:spPr/>
        <p:txBody>
          <a:bodyPr/>
          <a:lstStyle/>
          <a:p>
            <a:fld id="{28E57388-A3BC-4B2C-A6D4-8F2436339BA4}" type="slidenum">
              <a:rPr lang="en-US" smtClean="0"/>
              <a:pPr/>
              <a:t>12</a:t>
            </a:fld>
            <a:endParaRPr lang="en-US" dirty="0"/>
          </a:p>
        </p:txBody>
      </p:sp>
      <p:pic>
        <p:nvPicPr>
          <p:cNvPr id="10" name="Picture 9" descr="Edith Quimby 001.jpg"/>
          <p:cNvPicPr>
            <a:picLocks noChangeAspect="1"/>
          </p:cNvPicPr>
          <p:nvPr/>
        </p:nvPicPr>
        <p:blipFill>
          <a:blip r:embed="rId5" cstate="print"/>
          <a:stretch>
            <a:fillRect/>
          </a:stretch>
        </p:blipFill>
        <p:spPr>
          <a:xfrm>
            <a:off x="6477000" y="1295400"/>
            <a:ext cx="2133600" cy="3276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696200" cy="4191000"/>
          </a:xfrm>
        </p:spPr>
        <p:txBody>
          <a:bodyPr>
            <a:normAutofit/>
          </a:bodyPr>
          <a:lstStyle/>
          <a:p>
            <a:pPr algn="just"/>
            <a:r>
              <a:rPr lang="en-US" sz="2000" dirty="0" smtClean="0">
                <a:latin typeface="Arial" pitchFamily="34" charset="0"/>
                <a:cs typeface="Arial" pitchFamily="34" charset="0"/>
              </a:rPr>
              <a:t>On October 26, 1916, in Philadelphia, a new association, the American Radium Society was established </a:t>
            </a:r>
            <a:r>
              <a:rPr lang="en-US" sz="2000" b="1" dirty="0" smtClean="0">
                <a:latin typeface="Arial" pitchFamily="34" charset="0"/>
                <a:cs typeface="Arial" pitchFamily="34" charset="0"/>
              </a:rPr>
              <a:t>by oncologic surgeons, gynecologists, radiologists and pathologists concerned with the treatment of cancer.</a:t>
            </a:r>
          </a:p>
          <a:p>
            <a:pPr algn="just"/>
            <a:r>
              <a:rPr lang="en-US" sz="2000" dirty="0" smtClean="0">
                <a:latin typeface="Arial" pitchFamily="34" charset="0"/>
                <a:cs typeface="Arial" pitchFamily="34" charset="0"/>
              </a:rPr>
              <a:t>The aims of the society were declared to be “</a:t>
            </a:r>
            <a:r>
              <a:rPr lang="en-US" sz="2000" b="1" dirty="0" smtClean="0">
                <a:solidFill>
                  <a:srgbClr val="FF0000"/>
                </a:solidFill>
                <a:latin typeface="Arial" pitchFamily="34" charset="0"/>
                <a:cs typeface="Arial" pitchFamily="34" charset="0"/>
              </a:rPr>
              <a:t>the promotion of the scientific study of radium, its physical properties, and its therapeutic application.”</a:t>
            </a:r>
            <a:endParaRPr lang="en-US" sz="2000" b="1" dirty="0" smtClean="0">
              <a:latin typeface="Arial" pitchFamily="34" charset="0"/>
              <a:cs typeface="Arial" pitchFamily="34" charset="0"/>
            </a:endParaRPr>
          </a:p>
          <a:p>
            <a:pPr algn="just"/>
            <a:r>
              <a:rPr lang="en-US" sz="2000" b="1" dirty="0" smtClean="0">
                <a:latin typeface="Arial" pitchFamily="34" charset="0"/>
                <a:cs typeface="Arial" pitchFamily="34" charset="0"/>
              </a:rPr>
              <a:t>The ARS was a model of interdisciplinary collaboration from its inception</a:t>
            </a:r>
            <a:r>
              <a:rPr lang="en-US" sz="2000" b="1" dirty="0" smtClean="0">
                <a:solidFill>
                  <a:srgbClr val="FF0000"/>
                </a:solidFill>
                <a:latin typeface="Arial" pitchFamily="34" charset="0"/>
                <a:cs typeface="Arial" pitchFamily="34" charset="0"/>
              </a:rPr>
              <a:t>.</a:t>
            </a:r>
          </a:p>
          <a:p>
            <a:pPr algn="just"/>
            <a:r>
              <a:rPr lang="en-US" sz="2000" dirty="0" smtClean="0">
                <a:latin typeface="Arial" pitchFamily="34" charset="0"/>
                <a:cs typeface="Arial" pitchFamily="34" charset="0"/>
              </a:rPr>
              <a:t>William Aikins (1859-1924) of Toronto, was elected as the first President.</a:t>
            </a:r>
          </a:p>
          <a:p>
            <a:pPr algn="ctr"/>
            <a:endParaRPr lang="en-US" sz="2000" dirty="0" smtClean="0">
              <a:solidFill>
                <a:schemeClr val="accent1"/>
              </a:solidFill>
            </a:endParaRPr>
          </a:p>
          <a:p>
            <a:endParaRPr lang="en-US"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13</a:t>
            </a:fld>
            <a:endParaRPr lang="en-US" dirty="0"/>
          </a:p>
        </p:txBody>
      </p:sp>
      <p:sp>
        <p:nvSpPr>
          <p:cNvPr id="2" name="Title 1"/>
          <p:cNvSpPr>
            <a:spLocks noGrp="1"/>
          </p:cNvSpPr>
          <p:nvPr>
            <p:ph type="title"/>
          </p:nvPr>
        </p:nvSpPr>
        <p:spPr>
          <a:xfrm>
            <a:off x="457200" y="381000"/>
            <a:ext cx="7696200" cy="609600"/>
          </a:xfrm>
        </p:spPr>
        <p:txBody>
          <a:bodyPr>
            <a:normAutofit/>
          </a:bodyPr>
          <a:lstStyle/>
          <a:p>
            <a:pPr algn="ctr"/>
            <a:r>
              <a:rPr lang="en-US" sz="2400" b="1" i="1" dirty="0" smtClean="0">
                <a:solidFill>
                  <a:schemeClr val="accent1"/>
                </a:solidFill>
                <a:latin typeface="Arial Black" pitchFamily="34" charset="0"/>
              </a:rPr>
              <a:t>1916-AMERICAN RADIUM SOCIETY (ARS)</a:t>
            </a:r>
            <a:endParaRPr lang="en-US" sz="2400" b="1" i="1" dirty="0">
              <a:solidFill>
                <a:schemeClr val="accent1"/>
              </a:solidFill>
              <a:latin typeface="Arial Black" pitchFamily="34" charset="0"/>
            </a:endParaRPr>
          </a:p>
        </p:txBody>
      </p:sp>
      <p:sp>
        <p:nvSpPr>
          <p:cNvPr id="5" name="TextBox 4"/>
          <p:cNvSpPr txBox="1"/>
          <p:nvPr/>
        </p:nvSpPr>
        <p:spPr>
          <a:xfrm>
            <a:off x="685800" y="3048000"/>
            <a:ext cx="7772400" cy="615553"/>
          </a:xfrm>
          <a:prstGeom prst="rect">
            <a:avLst/>
          </a:prstGeom>
          <a:noFill/>
        </p:spPr>
        <p:txBody>
          <a:bodyPr wrap="square" rtlCol="0">
            <a:spAutoFit/>
          </a:bodyPr>
          <a:lstStyle/>
          <a:p>
            <a:pPr algn="just"/>
            <a:endParaRPr lang="en-US" sz="1600" dirty="0" smtClean="0"/>
          </a:p>
          <a:p>
            <a:pPr algn="ctr"/>
            <a:endParaRPr lang="en-US" i="1" dirty="0" smtClean="0"/>
          </a:p>
        </p:txBody>
      </p:sp>
    </p:spTree>
  </p:cSld>
  <p:clrMapOvr>
    <a:masterClrMapping/>
  </p:clrMapOvr>
  <p:transition advTm="1203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924800" cy="5105400"/>
          </a:xfrm>
        </p:spPr>
        <p:txBody>
          <a:bodyPr/>
          <a:lstStyle/>
          <a:p>
            <a:pPr algn="just">
              <a:buNone/>
            </a:pPr>
            <a:r>
              <a:rPr lang="en-US" sz="1600" dirty="0" smtClean="0"/>
              <a:t>	</a:t>
            </a:r>
            <a:r>
              <a:rPr lang="en-US" sz="2000" dirty="0" smtClean="0">
                <a:latin typeface="Arial" pitchFamily="34" charset="0"/>
                <a:cs typeface="Arial" pitchFamily="34" charset="0"/>
              </a:rPr>
              <a:t>Given the chance people will often  misuse technology and create an enormous  amount of mischief. This was the case with radium too! Radium was used in creams, shampoos, toothpastes or as a beverage, to prolong life and prevent aging!. </a:t>
            </a:r>
          </a:p>
          <a:p>
            <a:endParaRPr lang="en-US"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14</a:t>
            </a:fld>
            <a:endParaRPr lang="en-US" dirty="0"/>
          </a:p>
        </p:txBody>
      </p:sp>
      <p:sp>
        <p:nvSpPr>
          <p:cNvPr id="2" name="Title 1"/>
          <p:cNvSpPr>
            <a:spLocks noGrp="1"/>
          </p:cNvSpPr>
          <p:nvPr>
            <p:ph type="title"/>
          </p:nvPr>
        </p:nvSpPr>
        <p:spPr>
          <a:xfrm>
            <a:off x="457200" y="304800"/>
            <a:ext cx="7848600" cy="914400"/>
          </a:xfrm>
        </p:spPr>
        <p:txBody>
          <a:bodyPr>
            <a:noAutofit/>
          </a:bodyPr>
          <a:lstStyle/>
          <a:p>
            <a:pPr algn="ctr"/>
            <a:r>
              <a:rPr lang="en-US" sz="3200" i="1" dirty="0" smtClean="0">
                <a:solidFill>
                  <a:schemeClr val="accent1"/>
                </a:solidFill>
                <a:latin typeface="Arial Black" pitchFamily="34" charset="0"/>
              </a:rPr>
              <a:t>Opportunistic uses of Radium</a:t>
            </a:r>
            <a:endParaRPr lang="en-US" sz="3200" i="1" dirty="0">
              <a:solidFill>
                <a:schemeClr val="accent1"/>
              </a:solidFill>
              <a:latin typeface="Arial Black" pitchFamily="34" charset="0"/>
            </a:endParaRPr>
          </a:p>
        </p:txBody>
      </p:sp>
      <p:pic>
        <p:nvPicPr>
          <p:cNvPr id="7" name="Picture 6" descr="RADIUM FRAUD FOUR 001.jpg"/>
          <p:cNvPicPr>
            <a:picLocks noChangeAspect="1"/>
          </p:cNvPicPr>
          <p:nvPr/>
        </p:nvPicPr>
        <p:blipFill>
          <a:blip r:embed="rId3" cstate="print"/>
          <a:stretch>
            <a:fillRect/>
          </a:stretch>
        </p:blipFill>
        <p:spPr>
          <a:xfrm>
            <a:off x="762000" y="2971800"/>
            <a:ext cx="2043684" cy="2895600"/>
          </a:xfrm>
          <a:prstGeom prst="rect">
            <a:avLst/>
          </a:prstGeom>
        </p:spPr>
      </p:pic>
      <p:pic>
        <p:nvPicPr>
          <p:cNvPr id="8" name="Picture 7" descr="RADIUM FRAUD THREE 001.jpg"/>
          <p:cNvPicPr>
            <a:picLocks noChangeAspect="1"/>
          </p:cNvPicPr>
          <p:nvPr/>
        </p:nvPicPr>
        <p:blipFill>
          <a:blip r:embed="rId4" cstate="print"/>
          <a:stretch>
            <a:fillRect/>
          </a:stretch>
        </p:blipFill>
        <p:spPr>
          <a:xfrm>
            <a:off x="3429000" y="2971800"/>
            <a:ext cx="2286000" cy="2895600"/>
          </a:xfrm>
          <a:prstGeom prst="rect">
            <a:avLst/>
          </a:prstGeom>
        </p:spPr>
      </p:pic>
      <p:pic>
        <p:nvPicPr>
          <p:cNvPr id="9" name="Picture 8" descr="RADIUM FRAUD TWO 001.jpg"/>
          <p:cNvPicPr>
            <a:picLocks noChangeAspect="1"/>
          </p:cNvPicPr>
          <p:nvPr/>
        </p:nvPicPr>
        <p:blipFill>
          <a:blip r:embed="rId5" cstate="print"/>
          <a:stretch>
            <a:fillRect/>
          </a:stretch>
        </p:blipFill>
        <p:spPr>
          <a:xfrm>
            <a:off x="6019800" y="2971800"/>
            <a:ext cx="2305812" cy="2819400"/>
          </a:xfrm>
          <a:prstGeom prst="rect">
            <a:avLst/>
          </a:prstGeom>
        </p:spPr>
      </p:pic>
    </p:spTree>
  </p:cSld>
  <p:clrMapOvr>
    <a:masterClrMapping/>
  </p:clrMapOvr>
  <p:transition advTm="1136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buNone/>
            </a:pPr>
            <a:r>
              <a:rPr lang="en-US" sz="2600" dirty="0" smtClean="0">
                <a:latin typeface="Arial" pitchFamily="34" charset="0"/>
                <a:cs typeface="Arial" pitchFamily="34" charset="0"/>
              </a:rPr>
              <a:t>	</a:t>
            </a:r>
            <a:r>
              <a:rPr lang="en-US" sz="2400" dirty="0" smtClean="0">
                <a:latin typeface="Arial" pitchFamily="34" charset="0"/>
                <a:cs typeface="Arial" pitchFamily="34" charset="0"/>
              </a:rPr>
              <a:t>The </a:t>
            </a:r>
            <a:r>
              <a:rPr lang="en-US" sz="2400" dirty="0" smtClean="0">
                <a:latin typeface="Arial" pitchFamily="34" charset="0"/>
                <a:cs typeface="Arial" pitchFamily="34" charset="0"/>
              </a:rPr>
              <a:t>ABR was formed through the efforts of ARS, ACR, and RSNA and incorporated in Washington i</a:t>
            </a:r>
            <a:r>
              <a:rPr lang="en-US" sz="2400" dirty="0" smtClean="0">
                <a:latin typeface="Arial" pitchFamily="34" charset="0"/>
                <a:cs typeface="Arial" pitchFamily="34" charset="0"/>
              </a:rPr>
              <a:t>n </a:t>
            </a:r>
            <a:r>
              <a:rPr lang="en-US" sz="2400" dirty="0" smtClean="0">
                <a:latin typeface="Arial" pitchFamily="34" charset="0"/>
                <a:cs typeface="Arial" pitchFamily="34" charset="0"/>
              </a:rPr>
              <a:t>January 1934 </a:t>
            </a:r>
            <a:r>
              <a:rPr lang="en-US" sz="2400" dirty="0" smtClean="0">
                <a:solidFill>
                  <a:srgbClr val="FF0000"/>
                </a:solidFill>
                <a:latin typeface="Arial" pitchFamily="34" charset="0"/>
                <a:cs typeface="Arial" pitchFamily="34" charset="0"/>
              </a:rPr>
              <a:t>“to protect the public from irresponsible practices and  to preserve the dignity of qualified professionals”. </a:t>
            </a:r>
            <a:r>
              <a:rPr lang="en-US" sz="2400" dirty="0" smtClean="0">
                <a:latin typeface="Arial" pitchFamily="34" charset="0"/>
                <a:cs typeface="Arial" pitchFamily="34" charset="0"/>
              </a:rPr>
              <a:t> Since its inception in 1934 the ABR has issued more than 65,950 </a:t>
            </a:r>
            <a:r>
              <a:rPr lang="en-US" sz="2400" dirty="0" smtClean="0">
                <a:latin typeface="Arial" pitchFamily="34" charset="0"/>
                <a:cs typeface="Arial" pitchFamily="34" charset="0"/>
              </a:rPr>
              <a:t>certificates in several subspecialties, that at times were very confusing.</a:t>
            </a:r>
            <a:endParaRPr lang="en-US" sz="2400" dirty="0" smtClean="0">
              <a:latin typeface="Arial" pitchFamily="34" charset="0"/>
              <a:cs typeface="Arial" pitchFamily="34" charset="0"/>
            </a:endParaRPr>
          </a:p>
          <a:p>
            <a:pPr algn="just"/>
            <a:r>
              <a:rPr lang="en-US" sz="2400" dirty="0" smtClean="0">
                <a:latin typeface="Arial" pitchFamily="34" charset="0"/>
                <a:cs typeface="Arial" pitchFamily="34" charset="0"/>
              </a:rPr>
              <a:t>Since 1994 the certificates are issued, in Diagnostic Radiology (and various subspecialties), Radiation Oncology and Radiological Physics, time limited (10 years) requiring recertification.</a:t>
            </a:r>
          </a:p>
          <a:p>
            <a:endParaRPr lang="en-US" dirty="0"/>
          </a:p>
        </p:txBody>
      </p:sp>
      <p:sp>
        <p:nvSpPr>
          <p:cNvPr id="3" name="Slide Number Placeholder 2"/>
          <p:cNvSpPr>
            <a:spLocks noGrp="1"/>
          </p:cNvSpPr>
          <p:nvPr>
            <p:ph type="sldNum" sz="quarter" idx="12"/>
          </p:nvPr>
        </p:nvSpPr>
        <p:spPr/>
        <p:txBody>
          <a:bodyPr/>
          <a:lstStyle/>
          <a:p>
            <a:fld id="{28E57388-A3BC-4B2C-A6D4-8F2436339BA4}" type="slidenum">
              <a:rPr lang="en-US" smtClean="0"/>
              <a:pPr/>
              <a:t>15</a:t>
            </a:fld>
            <a:endParaRPr lang="en-US" dirty="0"/>
          </a:p>
        </p:txBody>
      </p:sp>
      <p:sp>
        <p:nvSpPr>
          <p:cNvPr id="4" name="Title 3"/>
          <p:cNvSpPr>
            <a:spLocks noGrp="1"/>
          </p:cNvSpPr>
          <p:nvPr>
            <p:ph type="title"/>
          </p:nvPr>
        </p:nvSpPr>
        <p:spPr>
          <a:xfrm>
            <a:off x="457200" y="274638"/>
            <a:ext cx="8229600" cy="944562"/>
          </a:xfrm>
        </p:spPr>
        <p:txBody>
          <a:bodyPr>
            <a:normAutofit/>
          </a:bodyPr>
          <a:lstStyle/>
          <a:p>
            <a:pPr algn="ctr"/>
            <a:r>
              <a:rPr lang="en-US" sz="2400" dirty="0" smtClean="0">
                <a:solidFill>
                  <a:schemeClr val="accent1"/>
                </a:solidFill>
                <a:latin typeface="Arial Black" pitchFamily="34" charset="0"/>
              </a:rPr>
              <a:t>1934-AMERICAN BOARD of RADIOLOGY (ABR)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334000"/>
          </a:xfrm>
        </p:spPr>
        <p:txBody>
          <a:bodyPr>
            <a:normAutofit/>
          </a:bodyPr>
          <a:lstStyle/>
          <a:p>
            <a:pPr>
              <a:buNone/>
            </a:pPr>
            <a:r>
              <a:rPr lang="en-US" sz="1600" dirty="0" smtClean="0"/>
              <a:t>    In the 40’s and 50’s, health professionals and public, began to recognize and be concerned with many aspects related to the use of radium, such as:</a:t>
            </a:r>
          </a:p>
          <a:p>
            <a:pPr lvl="2" algn="ctr">
              <a:buFont typeface="Wingdings" pitchFamily="2" charset="2"/>
              <a:buChar char="q"/>
            </a:pPr>
            <a:r>
              <a:rPr lang="en-US" sz="1800" b="1" dirty="0" smtClean="0">
                <a:solidFill>
                  <a:srgbClr val="FF0000"/>
                </a:solidFill>
              </a:rPr>
              <a:t>Harmful effects of radium exposure</a:t>
            </a:r>
          </a:p>
          <a:p>
            <a:pPr lvl="3" algn="ctr">
              <a:buFont typeface="Wingdings" pitchFamily="2" charset="2"/>
              <a:buChar char="q"/>
            </a:pPr>
            <a:r>
              <a:rPr lang="en-US" sz="1800" b="1" dirty="0" smtClean="0">
                <a:solidFill>
                  <a:srgbClr val="FF0000"/>
                </a:solidFill>
              </a:rPr>
              <a:t>Frequent radium accidents resulting in disastrous effects</a:t>
            </a:r>
          </a:p>
          <a:p>
            <a:pPr algn="ctr">
              <a:buFont typeface="Wingdings" pitchFamily="2" charset="2"/>
              <a:buChar char="q"/>
            </a:pPr>
            <a:r>
              <a:rPr lang="en-US" sz="1800" b="1" dirty="0" smtClean="0">
                <a:solidFill>
                  <a:srgbClr val="FF0000"/>
                </a:solidFill>
              </a:rPr>
              <a:t>Radium source construction and integrity issues</a:t>
            </a:r>
          </a:p>
          <a:p>
            <a:pPr algn="ctr">
              <a:buFont typeface="Wingdings" pitchFamily="2" charset="2"/>
              <a:buChar char="q"/>
            </a:pPr>
            <a:r>
              <a:rPr lang="en-US" sz="1800" b="1" dirty="0" smtClean="0">
                <a:solidFill>
                  <a:srgbClr val="FF0000"/>
                </a:solidFill>
              </a:rPr>
              <a:t>Laborious radium dose calculations</a:t>
            </a:r>
          </a:p>
          <a:p>
            <a:pPr>
              <a:buFont typeface="Wingdings" pitchFamily="2" charset="2"/>
              <a:buChar char="§"/>
            </a:pPr>
            <a:endParaRPr lang="en-US" sz="1600" dirty="0" smtClean="0"/>
          </a:p>
          <a:p>
            <a:pPr>
              <a:buFont typeface="Wingdings" pitchFamily="2" charset="2"/>
              <a:buChar char="§"/>
            </a:pPr>
            <a:endParaRPr lang="en-US" sz="1600" dirty="0" smtClean="0"/>
          </a:p>
          <a:p>
            <a:pPr>
              <a:buFont typeface="Wingdings" pitchFamily="2" charset="2"/>
              <a:buChar char="§"/>
            </a:pPr>
            <a:endParaRPr lang="en-US" sz="1600" dirty="0" smtClean="0"/>
          </a:p>
          <a:p>
            <a:pPr>
              <a:buNone/>
            </a:pPr>
            <a:r>
              <a:rPr lang="en-US" sz="1600" b="1" dirty="0" smtClean="0"/>
              <a:t>Lost radium sources frequently</a:t>
            </a:r>
          </a:p>
          <a:p>
            <a:pPr>
              <a:buNone/>
            </a:pPr>
            <a:r>
              <a:rPr lang="en-US" sz="1600" b="1" dirty="0" smtClean="0"/>
              <a:t>ended up in incinerators, trash </a:t>
            </a:r>
          </a:p>
          <a:p>
            <a:pPr>
              <a:buNone/>
            </a:pPr>
            <a:r>
              <a:rPr lang="en-US" sz="1600" b="1" dirty="0" smtClean="0"/>
              <a:t>water or down drains, but one  </a:t>
            </a:r>
          </a:p>
          <a:p>
            <a:pPr>
              <a:buNone/>
            </a:pPr>
            <a:r>
              <a:rPr lang="en-US" sz="1600" b="1" dirty="0" smtClean="0"/>
              <a:t>missing source was located inside</a:t>
            </a:r>
          </a:p>
          <a:p>
            <a:pPr>
              <a:buNone/>
            </a:pPr>
            <a:r>
              <a:rPr lang="en-US" sz="1600" b="1" dirty="0" smtClean="0"/>
              <a:t>a pig! </a:t>
            </a:r>
            <a:endParaRPr lang="en-US" sz="1600" b="1" dirty="0"/>
          </a:p>
        </p:txBody>
      </p:sp>
      <p:sp>
        <p:nvSpPr>
          <p:cNvPr id="3" name="Slide Number Placeholder 2"/>
          <p:cNvSpPr>
            <a:spLocks noGrp="1"/>
          </p:cNvSpPr>
          <p:nvPr>
            <p:ph type="sldNum" sz="quarter" idx="12"/>
          </p:nvPr>
        </p:nvSpPr>
        <p:spPr/>
        <p:txBody>
          <a:bodyPr/>
          <a:lstStyle/>
          <a:p>
            <a:fld id="{28E57388-A3BC-4B2C-A6D4-8F2436339BA4}" type="slidenum">
              <a:rPr lang="en-US" smtClean="0"/>
              <a:pPr/>
              <a:t>16</a:t>
            </a:fld>
            <a:endParaRPr lang="en-US" dirty="0"/>
          </a:p>
        </p:txBody>
      </p:sp>
      <p:sp>
        <p:nvSpPr>
          <p:cNvPr id="4" name="Title 3"/>
          <p:cNvSpPr>
            <a:spLocks noGrp="1"/>
          </p:cNvSpPr>
          <p:nvPr>
            <p:ph type="title"/>
          </p:nvPr>
        </p:nvSpPr>
        <p:spPr>
          <a:xfrm>
            <a:off x="457200" y="457200"/>
            <a:ext cx="8229600" cy="914400"/>
          </a:xfrm>
        </p:spPr>
        <p:txBody>
          <a:bodyPr>
            <a:noAutofit/>
          </a:bodyPr>
          <a:lstStyle/>
          <a:p>
            <a:pPr algn="ctr"/>
            <a:r>
              <a:rPr lang="en-US" sz="3200" i="1" dirty="0" smtClean="0">
                <a:solidFill>
                  <a:schemeClr val="accent1"/>
                </a:solidFill>
                <a:latin typeface="Arial Black" pitchFamily="34" charset="0"/>
              </a:rPr>
              <a:t>Recognition of Radiation Hazards</a:t>
            </a:r>
            <a:r>
              <a:rPr lang="en-US" sz="3200" i="1" dirty="0" smtClean="0">
                <a:solidFill>
                  <a:schemeClr val="accent1"/>
                </a:solidFill>
              </a:rPr>
              <a:t/>
            </a:r>
            <a:br>
              <a:rPr lang="en-US" sz="3200" i="1" dirty="0" smtClean="0">
                <a:solidFill>
                  <a:schemeClr val="accent1"/>
                </a:solidFill>
              </a:rPr>
            </a:br>
            <a:endParaRPr lang="en-US" sz="3200" dirty="0"/>
          </a:p>
        </p:txBody>
      </p:sp>
      <p:pic>
        <p:nvPicPr>
          <p:cNvPr id="5" name="Picture 4" descr="radium accidents 001.jpg"/>
          <p:cNvPicPr>
            <a:picLocks noChangeAspect="1"/>
          </p:cNvPicPr>
          <p:nvPr/>
        </p:nvPicPr>
        <p:blipFill>
          <a:blip r:embed="rId3" cstate="print"/>
          <a:stretch>
            <a:fillRect/>
          </a:stretch>
        </p:blipFill>
        <p:spPr>
          <a:xfrm>
            <a:off x="4191000" y="3276600"/>
            <a:ext cx="3733800" cy="3124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90600"/>
            <a:ext cx="7315200" cy="5379720"/>
          </a:xfrm>
        </p:spPr>
        <p:txBody>
          <a:bodyPr>
            <a:normAutofit lnSpcReduction="10000"/>
          </a:bodyPr>
          <a:lstStyle/>
          <a:p>
            <a:pPr marL="514350" indent="-514350" algn="just">
              <a:buFont typeface="Wingdings" pitchFamily="2" charset="2"/>
              <a:buChar char="q"/>
            </a:pPr>
            <a:r>
              <a:rPr lang="en-US" sz="1600" dirty="0" smtClean="0"/>
              <a:t>During this period radium work was done in several “Radium Therapy” centers in Europe and North America.</a:t>
            </a:r>
          </a:p>
          <a:p>
            <a:pPr marL="514350" indent="-514350" algn="just">
              <a:buFont typeface="Wingdings" pitchFamily="2" charset="2"/>
              <a:buChar char="q"/>
            </a:pPr>
            <a:r>
              <a:rPr lang="en-US" sz="1600" dirty="0" smtClean="0"/>
              <a:t>Radium based techniques were developed for surface, interstitial and intracavitary irradiation.</a:t>
            </a:r>
          </a:p>
          <a:p>
            <a:pPr marL="514350" indent="-514350" algn="just">
              <a:buFont typeface="Wingdings" pitchFamily="2" charset="2"/>
              <a:buChar char="q"/>
            </a:pPr>
            <a:r>
              <a:rPr lang="en-US" sz="1600" dirty="0" smtClean="0"/>
              <a:t>Radiation physics departments were established that steadily contributed to the science of radiation therapy and specifically brachytherapy.</a:t>
            </a:r>
          </a:p>
          <a:p>
            <a:pPr marL="514350" indent="-514350" algn="just">
              <a:buFont typeface="Wingdings" pitchFamily="2" charset="2"/>
              <a:buChar char="q"/>
            </a:pPr>
            <a:r>
              <a:rPr lang="en-US" sz="1600" dirty="0" smtClean="0"/>
              <a:t>Various dosimetry systems were developed to calculate radiation dosages and distribution of radioactive sources, including the Paterson-Parker System in Europe and the Quimby System  in the United States. </a:t>
            </a:r>
          </a:p>
          <a:p>
            <a:pPr marL="514350" indent="-514350" algn="just">
              <a:buFont typeface="Wingdings" pitchFamily="2" charset="2"/>
              <a:buChar char="q"/>
            </a:pPr>
            <a:r>
              <a:rPr lang="en-US" sz="1600" i="1" dirty="0" smtClean="0"/>
              <a:t>By  the end of the first half of the 20</a:t>
            </a:r>
            <a:r>
              <a:rPr lang="en-US" sz="1600" i="1" baseline="30000" dirty="0" smtClean="0"/>
              <a:t>th</a:t>
            </a:r>
            <a:r>
              <a:rPr lang="en-US" sz="1600" i="1" dirty="0" smtClean="0"/>
              <a:t> century, however, </a:t>
            </a:r>
            <a:r>
              <a:rPr lang="en-US" sz="1600" i="1" dirty="0" smtClean="0">
                <a:solidFill>
                  <a:schemeClr val="tx1">
                    <a:lumMod val="75000"/>
                    <a:lumOff val="25000"/>
                  </a:schemeClr>
                </a:solidFill>
              </a:rPr>
              <a:t>s</a:t>
            </a:r>
            <a:r>
              <a:rPr lang="en-US" sz="1600" b="1" dirty="0" smtClean="0">
                <a:solidFill>
                  <a:schemeClr val="tx1">
                    <a:lumMod val="75000"/>
                    <a:lumOff val="25000"/>
                  </a:schemeClr>
                </a:solidFill>
              </a:rPr>
              <a:t>pectacular technical developments in the field of external beam therapy; significant improvements in surgical techniques and anesthesia; and professional concern regarding the harmful effects of radium exposure</a:t>
            </a:r>
          </a:p>
          <a:p>
            <a:pPr marL="514350" indent="-514350" algn="ctr">
              <a:buNone/>
            </a:pPr>
            <a:r>
              <a:rPr lang="en-US" sz="2400" b="1" dirty="0" smtClean="0"/>
              <a:t>     </a:t>
            </a:r>
            <a:r>
              <a:rPr lang="en-US" sz="2400" b="1" dirty="0" smtClean="0">
                <a:solidFill>
                  <a:srgbClr val="FF0000"/>
                </a:solidFill>
              </a:rPr>
              <a:t>Resulted in  a declining interest for Brachytherapy and a marked decline </a:t>
            </a:r>
          </a:p>
          <a:p>
            <a:pPr marL="514350" indent="-514350" algn="ctr">
              <a:buNone/>
            </a:pPr>
            <a:r>
              <a:rPr lang="en-US" sz="2400" b="1" dirty="0" smtClean="0">
                <a:solidFill>
                  <a:srgbClr val="FF0000"/>
                </a:solidFill>
              </a:rPr>
              <a:t>in its utilization.</a:t>
            </a:r>
          </a:p>
          <a:p>
            <a:pPr marL="514350" indent="-514350" algn="just">
              <a:buFont typeface="Wingdings" pitchFamily="2" charset="2"/>
              <a:buChar char="q"/>
            </a:pPr>
            <a:endParaRPr lang="en-US" sz="1600" dirty="0" smtClean="0"/>
          </a:p>
          <a:p>
            <a:pPr marL="514350" indent="-514350" algn="just">
              <a:buFont typeface="Wingdings" pitchFamily="2" charset="2"/>
              <a:buChar char="q"/>
            </a:pPr>
            <a:endParaRPr lang="en-US" sz="2000" dirty="0" smtClean="0">
              <a:solidFill>
                <a:schemeClr val="accent1"/>
              </a:solidFill>
            </a:endParaRPr>
          </a:p>
        </p:txBody>
      </p:sp>
      <p:sp>
        <p:nvSpPr>
          <p:cNvPr id="4" name="Slide Number Placeholder 3"/>
          <p:cNvSpPr>
            <a:spLocks noGrp="1"/>
          </p:cNvSpPr>
          <p:nvPr>
            <p:ph type="sldNum" sz="quarter" idx="12"/>
          </p:nvPr>
        </p:nvSpPr>
        <p:spPr/>
        <p:txBody>
          <a:bodyPr/>
          <a:lstStyle/>
          <a:p>
            <a:fld id="{28E57388-A3BC-4B2C-A6D4-8F2436339BA4}" type="slidenum">
              <a:rPr lang="en-US" smtClean="0"/>
              <a:pPr/>
              <a:t>17</a:t>
            </a:fld>
            <a:endParaRPr lang="en-US" dirty="0"/>
          </a:p>
        </p:txBody>
      </p:sp>
      <p:sp>
        <p:nvSpPr>
          <p:cNvPr id="2" name="Title 1"/>
          <p:cNvSpPr>
            <a:spLocks noGrp="1"/>
          </p:cNvSpPr>
          <p:nvPr>
            <p:ph type="title"/>
          </p:nvPr>
        </p:nvSpPr>
        <p:spPr>
          <a:xfrm>
            <a:off x="457200" y="304800"/>
            <a:ext cx="8229600" cy="762000"/>
          </a:xfrm>
        </p:spPr>
        <p:txBody>
          <a:bodyPr>
            <a:noAutofit/>
          </a:bodyPr>
          <a:lstStyle/>
          <a:p>
            <a:pPr algn="ctr"/>
            <a:r>
              <a:rPr lang="en-US" sz="3200" dirty="0" smtClean="0">
                <a:solidFill>
                  <a:schemeClr val="accent1"/>
                </a:solidFill>
                <a:latin typeface="Arial Black" pitchFamily="34" charset="0"/>
              </a:rPr>
              <a:t>CYCLE ONE CONCLUSIONS</a:t>
            </a:r>
            <a:r>
              <a:rPr lang="en-US" sz="4000" dirty="0" smtClean="0">
                <a:solidFill>
                  <a:schemeClr val="accent1"/>
                </a:solidFill>
              </a:rPr>
              <a:t/>
            </a:r>
            <a:br>
              <a:rPr lang="en-US" sz="4000" dirty="0" smtClean="0">
                <a:solidFill>
                  <a:schemeClr val="accent1"/>
                </a:solidFill>
              </a:rPr>
            </a:br>
            <a:endParaRPr lang="en-US" sz="2800" i="1" dirty="0">
              <a:solidFill>
                <a:schemeClr val="accent1"/>
              </a:solidFill>
            </a:endParaRPr>
          </a:p>
        </p:txBody>
      </p:sp>
    </p:spTree>
  </p:cSld>
  <p:clrMapOvr>
    <a:masterClrMapping/>
  </p:clrMapOvr>
  <p:transition advTm="2093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772400" cy="609599"/>
          </a:xfrm>
        </p:spPr>
        <p:txBody>
          <a:bodyPr>
            <a:normAutofit fontScale="90000"/>
          </a:bodyPr>
          <a:lstStyle/>
          <a:p>
            <a:pPr algn="ctr"/>
            <a:r>
              <a:rPr lang="en-US" sz="3600" dirty="0" smtClean="0">
                <a:solidFill>
                  <a:schemeClr val="accent1"/>
                </a:solidFill>
                <a:latin typeface="Arial Black" pitchFamily="34" charset="0"/>
              </a:rPr>
              <a:t>CYCLE TWO (1950-PRESENT)</a:t>
            </a:r>
            <a:r>
              <a:rPr lang="en-US" sz="3600" dirty="0" smtClean="0">
                <a:solidFill>
                  <a:schemeClr val="accent1"/>
                </a:solidFill>
              </a:rPr>
              <a:t/>
            </a:r>
            <a:br>
              <a:rPr lang="en-US" sz="3600" dirty="0" smtClean="0">
                <a:solidFill>
                  <a:schemeClr val="accent1"/>
                </a:solidFill>
              </a:rPr>
            </a:br>
            <a:r>
              <a:rPr lang="en-US" sz="3600" dirty="0" smtClean="0">
                <a:solidFill>
                  <a:schemeClr val="accent1"/>
                </a:solidFill>
              </a:rPr>
              <a:t>Brachytherapy’s Renaissance</a:t>
            </a:r>
            <a:endParaRPr lang="en-US" sz="3600" dirty="0">
              <a:solidFill>
                <a:schemeClr val="accent1"/>
              </a:solidFill>
            </a:endParaRPr>
          </a:p>
        </p:txBody>
      </p:sp>
      <p:sp>
        <p:nvSpPr>
          <p:cNvPr id="3" name="Text Placeholder 2"/>
          <p:cNvSpPr>
            <a:spLocks noGrp="1"/>
          </p:cNvSpPr>
          <p:nvPr>
            <p:ph type="subTitle" idx="1"/>
          </p:nvPr>
        </p:nvSpPr>
        <p:spPr>
          <a:xfrm>
            <a:off x="1219200" y="1676400"/>
            <a:ext cx="6934200" cy="3429000"/>
          </a:xfrm>
        </p:spPr>
        <p:txBody>
          <a:bodyPr>
            <a:noAutofit/>
          </a:bodyPr>
          <a:lstStyle/>
          <a:p>
            <a:pPr algn="just"/>
            <a:r>
              <a:rPr lang="en-US" sz="1800" dirty="0" smtClean="0">
                <a:solidFill>
                  <a:schemeClr val="tx1"/>
                </a:solidFill>
                <a:cs typeface="Arial" pitchFamily="34" charset="0"/>
              </a:rPr>
              <a:t>Many radiation workers felt that the disadvantages of  radium </a:t>
            </a:r>
            <a:r>
              <a:rPr lang="en-US" sz="1800" dirty="0" smtClean="0">
                <a:solidFill>
                  <a:schemeClr val="tx1"/>
                </a:solidFill>
                <a:cs typeface="Arial" pitchFamily="34" charset="0"/>
              </a:rPr>
              <a:t>required </a:t>
            </a:r>
            <a:r>
              <a:rPr lang="en-US" sz="1800" dirty="0" smtClean="0">
                <a:solidFill>
                  <a:schemeClr val="tx1"/>
                </a:solidFill>
                <a:cs typeface="Arial" pitchFamily="34" charset="0"/>
              </a:rPr>
              <a:t>the investigation of alternative radionuclides for clinical use, that became possible only with the development of nuclear reactors.  Production of artificial radionuclides resulted in a variety of commercially available sources for brachytherapy.</a:t>
            </a:r>
          </a:p>
          <a:p>
            <a:pPr algn="ctr"/>
            <a:r>
              <a:rPr lang="en-US" sz="2400" b="1" dirty="0" smtClean="0">
                <a:solidFill>
                  <a:srgbClr val="FF0000"/>
                </a:solidFill>
                <a:latin typeface="Arial" pitchFamily="34" charset="0"/>
                <a:cs typeface="Arial" pitchFamily="34" charset="0"/>
              </a:rPr>
              <a:t>By the 1980’s, radium and radon had been almost completely replaced by sources such as Cesium-137, Cobalt-60, Iodine-125 and Iridium-192.</a:t>
            </a:r>
          </a:p>
          <a:p>
            <a:pPr algn="ctr"/>
            <a:endParaRPr lang="en-US" sz="2000" i="1"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18</a:t>
            </a:fld>
            <a:endParaRPr lang="en-US" dirty="0"/>
          </a:p>
        </p:txBody>
      </p:sp>
    </p:spTree>
  </p:cSld>
  <p:clrMapOvr>
    <a:masterClrMapping/>
  </p:clrMapOvr>
  <p:transition advTm="5797"/>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0" descr="Henschke two.jpg"/>
          <p:cNvPicPr>
            <a:picLocks noGrp="1" noChangeAspect="1"/>
          </p:cNvPicPr>
          <p:nvPr>
            <p:ph idx="1"/>
          </p:nvPr>
        </p:nvPicPr>
        <p:blipFill>
          <a:blip r:embed="rId3" cstate="print"/>
          <a:stretch>
            <a:fillRect/>
          </a:stretch>
        </p:blipFill>
        <p:spPr>
          <a:xfrm>
            <a:off x="838200" y="2438400"/>
            <a:ext cx="2819400" cy="3276600"/>
          </a:xfrm>
        </p:spPr>
      </p:pic>
      <p:sp>
        <p:nvSpPr>
          <p:cNvPr id="4" name="Slide Number Placeholder 3"/>
          <p:cNvSpPr>
            <a:spLocks noGrp="1"/>
          </p:cNvSpPr>
          <p:nvPr>
            <p:ph type="sldNum" sz="quarter" idx="12"/>
          </p:nvPr>
        </p:nvSpPr>
        <p:spPr/>
        <p:txBody>
          <a:bodyPr/>
          <a:lstStyle/>
          <a:p>
            <a:fld id="{28E57388-A3BC-4B2C-A6D4-8F2436339BA4}" type="slidenum">
              <a:rPr lang="en-US" smtClean="0"/>
              <a:pPr/>
              <a:t>19</a:t>
            </a:fld>
            <a:endParaRPr lang="en-US" dirty="0"/>
          </a:p>
        </p:txBody>
      </p:sp>
      <p:sp>
        <p:nvSpPr>
          <p:cNvPr id="2" name="Title 1"/>
          <p:cNvSpPr>
            <a:spLocks noGrp="1"/>
          </p:cNvSpPr>
          <p:nvPr>
            <p:ph type="title"/>
          </p:nvPr>
        </p:nvSpPr>
        <p:spPr>
          <a:xfrm>
            <a:off x="457200" y="320040"/>
            <a:ext cx="8077200" cy="670560"/>
          </a:xfrm>
        </p:spPr>
        <p:txBody>
          <a:bodyPr>
            <a:normAutofit/>
          </a:bodyPr>
          <a:lstStyle/>
          <a:p>
            <a:r>
              <a:rPr lang="en-US" sz="3200" b="0" i="1" dirty="0" smtClean="0">
                <a:solidFill>
                  <a:schemeClr val="accent1"/>
                </a:solidFill>
                <a:latin typeface="Arial Black" pitchFamily="34" charset="0"/>
              </a:rPr>
              <a:t>TWO EXCEPTIONAL PEOPLE AT MH</a:t>
            </a:r>
            <a:endParaRPr lang="en-US" sz="3200" b="0" i="1" dirty="0">
              <a:solidFill>
                <a:schemeClr val="accent1"/>
              </a:solidFill>
              <a:latin typeface="Arial Black" pitchFamily="34" charset="0"/>
            </a:endParaRPr>
          </a:p>
        </p:txBody>
      </p:sp>
      <p:sp>
        <p:nvSpPr>
          <p:cNvPr id="6" name="Rectangle 5"/>
          <p:cNvSpPr/>
          <p:nvPr/>
        </p:nvSpPr>
        <p:spPr>
          <a:xfrm>
            <a:off x="685800" y="5791200"/>
            <a:ext cx="3276600" cy="261610"/>
          </a:xfrm>
          <a:prstGeom prst="rect">
            <a:avLst/>
          </a:prstGeom>
        </p:spPr>
        <p:txBody>
          <a:bodyPr wrap="square">
            <a:spAutoFit/>
          </a:bodyPr>
          <a:lstStyle/>
          <a:p>
            <a:pPr algn="ctr"/>
            <a:r>
              <a:rPr lang="en-US" sz="1100" i="1" dirty="0" smtClean="0"/>
              <a:t>Ulrich Henschke, MD, PhD</a:t>
            </a:r>
            <a:endParaRPr lang="en-US" sz="1100" i="1" dirty="0"/>
          </a:p>
        </p:txBody>
      </p:sp>
      <p:sp>
        <p:nvSpPr>
          <p:cNvPr id="8" name="Text Placeholder 2"/>
          <p:cNvSpPr txBox="1">
            <a:spLocks/>
          </p:cNvSpPr>
          <p:nvPr/>
        </p:nvSpPr>
        <p:spPr>
          <a:xfrm>
            <a:off x="457200" y="1981200"/>
            <a:ext cx="3520440" cy="304800"/>
          </a:xfrm>
          <a:prstGeom prst="rect">
            <a:avLst/>
          </a:prstGeom>
        </p:spPr>
        <p:txBody>
          <a:bodyPr vert="horz">
            <a:noAutofit/>
          </a:bodyPr>
          <a:lstStyle/>
          <a:p>
            <a:pPr marL="274320" indent="-274320" algn="ctr">
              <a:spcBef>
                <a:spcPts val="600"/>
              </a:spcBef>
              <a:buClr>
                <a:schemeClr val="tx2"/>
              </a:buClr>
              <a:buSzPct val="73000"/>
              <a:defRPr/>
            </a:pPr>
            <a:r>
              <a:rPr lang="en-US" sz="1600" b="1" dirty="0" smtClean="0">
                <a:solidFill>
                  <a:schemeClr val="accent1"/>
                </a:solidFill>
                <a:latin typeface="Arial Black" pitchFamily="34" charset="0"/>
              </a:rPr>
              <a:t>In Brachytherapy</a:t>
            </a:r>
          </a:p>
          <a:p>
            <a:pPr marL="274320" marR="0" lvl="0" indent="-274320" algn="ctr" defTabSz="914400" rtl="0" eaLnBrk="1" fontAlgn="auto" latinLnBrk="0" hangingPunct="1">
              <a:lnSpc>
                <a:spcPct val="100000"/>
              </a:lnSpc>
              <a:spcBef>
                <a:spcPts val="600"/>
              </a:spcBef>
              <a:spcAft>
                <a:spcPts val="0"/>
              </a:spcAft>
              <a:buClr>
                <a:schemeClr val="tx2"/>
              </a:buClr>
              <a:buSzPct val="73000"/>
              <a:tabLst/>
              <a:defRPr/>
            </a:pPr>
            <a:endParaRPr kumimoji="0" lang="en-US" sz="1600" b="1" i="0" u="none" strike="noStrike" kern="1200" cap="none" spc="0" normalizeH="0" baseline="0" noProof="0" dirty="0" smtClean="0">
              <a:ln>
                <a:noFill/>
              </a:ln>
              <a:solidFill>
                <a:schemeClr val="accent1"/>
              </a:solidFill>
              <a:effectLst/>
              <a:uLnTx/>
              <a:uFillTx/>
              <a:latin typeface="Arial Black" pitchFamily="34" charset="0"/>
            </a:endParaRPr>
          </a:p>
        </p:txBody>
      </p:sp>
      <p:pic>
        <p:nvPicPr>
          <p:cNvPr id="9" name="Content Placeholder 7" descr="John Laughlin 001.jpg"/>
          <p:cNvPicPr>
            <a:picLocks noChangeAspect="1"/>
          </p:cNvPicPr>
          <p:nvPr/>
        </p:nvPicPr>
        <p:blipFill>
          <a:blip r:embed="rId4" cstate="print"/>
          <a:stretch>
            <a:fillRect/>
          </a:stretch>
        </p:blipFill>
        <p:spPr>
          <a:xfrm>
            <a:off x="4724400" y="2438400"/>
            <a:ext cx="3521075" cy="3657600"/>
          </a:xfrm>
          <a:prstGeom prst="rect">
            <a:avLst/>
          </a:prstGeom>
        </p:spPr>
      </p:pic>
      <p:sp>
        <p:nvSpPr>
          <p:cNvPr id="10" name="Text Placeholder 3"/>
          <p:cNvSpPr txBox="1">
            <a:spLocks/>
          </p:cNvSpPr>
          <p:nvPr/>
        </p:nvSpPr>
        <p:spPr>
          <a:xfrm>
            <a:off x="4178808" y="1981200"/>
            <a:ext cx="3974592" cy="381000"/>
          </a:xfrm>
          <a:prstGeom prst="rect">
            <a:avLst/>
          </a:prstGeom>
        </p:spPr>
        <p:txBody>
          <a:bodyPr/>
          <a:lstStyle/>
          <a:p>
            <a:pPr marL="274320" marR="0" lvl="0" indent="-274320" algn="ctr" defTabSz="914400" rtl="0" eaLnBrk="1" fontAlgn="auto" latinLnBrk="0" hangingPunct="1">
              <a:lnSpc>
                <a:spcPct val="100000"/>
              </a:lnSpc>
              <a:spcBef>
                <a:spcPts val="600"/>
              </a:spcBef>
              <a:spcAft>
                <a:spcPts val="0"/>
              </a:spcAft>
              <a:buClr>
                <a:schemeClr val="tx2"/>
              </a:buClr>
              <a:buSzPct val="73000"/>
              <a:tabLst/>
              <a:defRPr/>
            </a:pPr>
            <a:r>
              <a:rPr kumimoji="0" lang="en-US" b="1" i="0" u="none" strike="noStrike" kern="1200" cap="none" spc="0" normalizeH="0" baseline="0" noProof="0" dirty="0" smtClean="0">
                <a:ln>
                  <a:noFill/>
                </a:ln>
                <a:solidFill>
                  <a:schemeClr val="accent1"/>
                </a:solidFill>
                <a:effectLst/>
                <a:uLnTx/>
                <a:uFillTx/>
                <a:latin typeface="Arial Black" pitchFamily="34" charset="0"/>
              </a:rPr>
              <a:t>     In Medical Physics</a:t>
            </a:r>
            <a:endParaRPr kumimoji="0" lang="en-US" b="1" i="0" u="none" strike="noStrike" kern="1200" cap="none" spc="0" normalizeH="0" baseline="0" noProof="0" dirty="0">
              <a:ln>
                <a:noFill/>
              </a:ln>
              <a:solidFill>
                <a:schemeClr val="accent1"/>
              </a:solidFill>
              <a:effectLst/>
              <a:uLnTx/>
              <a:uFillTx/>
              <a:latin typeface="Arial Black" pitchFamily="34" charset="0"/>
            </a:endParaRPr>
          </a:p>
        </p:txBody>
      </p:sp>
      <p:sp>
        <p:nvSpPr>
          <p:cNvPr id="11" name="TextBox 10"/>
          <p:cNvSpPr txBox="1"/>
          <p:nvPr/>
        </p:nvSpPr>
        <p:spPr>
          <a:xfrm>
            <a:off x="685800" y="762001"/>
            <a:ext cx="7620000" cy="1538883"/>
          </a:xfrm>
          <a:prstGeom prst="rect">
            <a:avLst/>
          </a:prstGeom>
          <a:noFill/>
        </p:spPr>
        <p:txBody>
          <a:bodyPr wrap="square" rtlCol="0">
            <a:spAutoFit/>
          </a:bodyPr>
          <a:lstStyle/>
          <a:p>
            <a:pPr algn="just"/>
            <a:endParaRPr lang="en-US" sz="1200" dirty="0" smtClean="0"/>
          </a:p>
          <a:p>
            <a:pPr algn="just"/>
            <a:r>
              <a:rPr lang="en-US" sz="1600" dirty="0" smtClean="0">
                <a:cs typeface="Arial" pitchFamily="34" charset="0"/>
              </a:rPr>
              <a:t>Many of the modern </a:t>
            </a:r>
            <a:r>
              <a:rPr lang="en-US" sz="1600" dirty="0" smtClean="0">
                <a:cs typeface="Arial" pitchFamily="34" charset="0"/>
              </a:rPr>
              <a:t>brachytherapy concepts and techniques were developed </a:t>
            </a:r>
            <a:r>
              <a:rPr lang="en-US" sz="1600" dirty="0" smtClean="0">
                <a:cs typeface="Arial" pitchFamily="34" charset="0"/>
              </a:rPr>
              <a:t>at </a:t>
            </a:r>
            <a:r>
              <a:rPr lang="en-US" sz="1600" dirty="0" smtClean="0">
                <a:cs typeface="Arial" pitchFamily="34" charset="0"/>
              </a:rPr>
              <a:t>MSKCC </a:t>
            </a:r>
            <a:r>
              <a:rPr lang="en-US" sz="1600" dirty="0" smtClean="0">
                <a:cs typeface="Arial" pitchFamily="34" charset="0"/>
              </a:rPr>
              <a:t>because of the efforts of </a:t>
            </a:r>
            <a:r>
              <a:rPr lang="en-US" sz="1600" dirty="0" smtClean="0">
                <a:cs typeface="Arial" pitchFamily="34" charset="0"/>
              </a:rPr>
              <a:t>these two </a:t>
            </a:r>
            <a:r>
              <a:rPr lang="en-US" sz="1600" dirty="0" smtClean="0">
                <a:cs typeface="Arial" pitchFamily="34" charset="0"/>
              </a:rPr>
              <a:t>scientists; </a:t>
            </a:r>
            <a:r>
              <a:rPr lang="en-US" sz="1600" dirty="0" smtClean="0">
                <a:cs typeface="Arial" pitchFamily="34" charset="0"/>
              </a:rPr>
              <a:t>and had a major impact on the </a:t>
            </a:r>
            <a:r>
              <a:rPr lang="en-US" sz="1600" dirty="0" smtClean="0">
                <a:cs typeface="Arial" pitchFamily="34" charset="0"/>
              </a:rPr>
              <a:t>practice  </a:t>
            </a:r>
            <a:r>
              <a:rPr lang="en-US" sz="1600" dirty="0" smtClean="0">
                <a:cs typeface="Arial" pitchFamily="34" charset="0"/>
              </a:rPr>
              <a:t>of brachytherapy in North America and the rest of the World.</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b="1" dirty="0" smtClean="0"/>
              <a:t>Physics advances and the discovery of radium</a:t>
            </a:r>
          </a:p>
          <a:p>
            <a:pPr algn="ctr">
              <a:buNone/>
            </a:pPr>
            <a:r>
              <a:rPr lang="en-US" sz="2000" dirty="0" smtClean="0"/>
              <a:t>	Europe at the end of the 19</a:t>
            </a:r>
            <a:r>
              <a:rPr lang="en-US" sz="2000" baseline="30000" dirty="0" smtClean="0"/>
              <a:t>th</a:t>
            </a:r>
            <a:r>
              <a:rPr lang="en-US" sz="2000" dirty="0" smtClean="0"/>
              <a:t> century was at peace, enjoying an unprecedented prosperity.  This made possible a remarkable flowering of arts and sciences.</a:t>
            </a:r>
            <a:endParaRPr lang="en-US" sz="2000" dirty="0" smtClean="0"/>
          </a:p>
          <a:p>
            <a:r>
              <a:rPr lang="en-US" sz="2000" dirty="0" smtClean="0"/>
              <a:t>In 1895, W.C. Roentgen </a:t>
            </a:r>
            <a:r>
              <a:rPr lang="en-US" sz="2000" dirty="0" smtClean="0"/>
              <a:t>discovered a </a:t>
            </a:r>
            <a:r>
              <a:rPr lang="en-US" sz="2000" dirty="0" smtClean="0"/>
              <a:t>new kind of radiation.</a:t>
            </a:r>
          </a:p>
          <a:p>
            <a:r>
              <a:rPr lang="en-US" sz="2000" dirty="0" smtClean="0"/>
              <a:t>In 1896, A. H. Becquerel discovered natural radioactivity.</a:t>
            </a:r>
          </a:p>
          <a:p>
            <a:r>
              <a:rPr lang="en-US" sz="2000" dirty="0" smtClean="0"/>
              <a:t>In 1898 the Curies for the first time produced polonium, and soon afterwards radium.</a:t>
            </a:r>
          </a:p>
          <a:p>
            <a:endParaRPr lang="en-US" sz="2000" dirty="0" smtClean="0"/>
          </a:p>
          <a:p>
            <a:pPr algn="ctr">
              <a:buNone/>
            </a:pPr>
            <a:r>
              <a:rPr lang="en-US" sz="2000" dirty="0" smtClean="0"/>
              <a:t>These four scientists were rewarded with some of the first Nobel prizes for their discoveries.</a:t>
            </a:r>
            <a:endParaRPr lang="en-US" sz="2000" dirty="0"/>
          </a:p>
        </p:txBody>
      </p:sp>
      <p:sp>
        <p:nvSpPr>
          <p:cNvPr id="3" name="Slide Number Placeholder 2"/>
          <p:cNvSpPr>
            <a:spLocks noGrp="1"/>
          </p:cNvSpPr>
          <p:nvPr>
            <p:ph type="sldNum" sz="quarter" idx="12"/>
          </p:nvPr>
        </p:nvSpPr>
        <p:spPr/>
        <p:txBody>
          <a:bodyPr/>
          <a:lstStyle/>
          <a:p>
            <a:fld id="{28E57388-A3BC-4B2C-A6D4-8F2436339BA4}" type="slidenum">
              <a:rPr lang="en-US" smtClean="0"/>
              <a:pPr/>
              <a:t>2</a:t>
            </a:fld>
            <a:endParaRPr lang="en-US" dirty="0"/>
          </a:p>
        </p:txBody>
      </p:sp>
      <p:sp>
        <p:nvSpPr>
          <p:cNvPr id="4" name="Title 3"/>
          <p:cNvSpPr>
            <a:spLocks noGrp="1"/>
          </p:cNvSpPr>
          <p:nvPr>
            <p:ph type="title"/>
          </p:nvPr>
        </p:nvSpPr>
        <p:spPr>
          <a:xfrm>
            <a:off x="457200" y="274638"/>
            <a:ext cx="8229600" cy="944562"/>
          </a:xfrm>
        </p:spPr>
        <p:txBody>
          <a:bodyPr>
            <a:normAutofit fontScale="90000"/>
          </a:bodyPr>
          <a:lstStyle/>
          <a:p>
            <a:pPr algn="ctr"/>
            <a:r>
              <a:rPr lang="en-US" dirty="0" smtClean="0"/>
              <a:t>TWILIGHT OF THE 19</a:t>
            </a:r>
            <a:r>
              <a:rPr lang="en-US" baseline="30000" dirty="0" smtClean="0"/>
              <a:t>TH</a:t>
            </a:r>
            <a:r>
              <a:rPr lang="en-US" dirty="0" smtClean="0"/>
              <a:t> CENTURY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1905000"/>
            <a:ext cx="6781800" cy="4102291"/>
          </a:xfrm>
        </p:spPr>
        <p:txBody>
          <a:bodyPr>
            <a:normAutofit/>
          </a:bodyPr>
          <a:lstStyle/>
          <a:p>
            <a:pPr algn="ctr">
              <a:buFont typeface="Arial" pitchFamily="34" charset="0"/>
              <a:buChar char="•"/>
            </a:pPr>
            <a:endParaRPr lang="en-US" sz="1800" dirty="0" smtClean="0"/>
          </a:p>
          <a:p>
            <a:pPr algn="ctr">
              <a:buNone/>
            </a:pPr>
            <a:r>
              <a:rPr lang="en-US" sz="1800" dirty="0" smtClean="0"/>
              <a:t>Development and clinical applications initiated during this period mainly at MSKCC include:</a:t>
            </a:r>
          </a:p>
          <a:p>
            <a:pPr algn="ctr">
              <a:buFont typeface="Arial" pitchFamily="34" charset="0"/>
              <a:buChar char="•"/>
            </a:pPr>
            <a:endParaRPr lang="en-US" sz="1800" b="1" i="1" dirty="0" smtClean="0">
              <a:cs typeface="Arial" pitchFamily="34" charset="0"/>
            </a:endParaRPr>
          </a:p>
          <a:p>
            <a:pPr algn="ctr">
              <a:buFont typeface="Arial" pitchFamily="34" charset="0"/>
              <a:buChar char="•"/>
            </a:pPr>
            <a:r>
              <a:rPr lang="en-US" sz="2000" b="1" dirty="0" smtClean="0">
                <a:cs typeface="Arial" pitchFamily="34" charset="0"/>
              </a:rPr>
              <a:t>Iridium-192 sources</a:t>
            </a:r>
          </a:p>
          <a:p>
            <a:pPr algn="ctr">
              <a:buFont typeface="Arial" pitchFamily="34" charset="0"/>
              <a:buChar char="•"/>
            </a:pPr>
            <a:r>
              <a:rPr lang="en-US" sz="2000" b="1" dirty="0" smtClean="0">
                <a:cs typeface="Arial" pitchFamily="34" charset="0"/>
              </a:rPr>
              <a:t>Manual afterloading</a:t>
            </a:r>
          </a:p>
          <a:p>
            <a:pPr algn="ctr">
              <a:buFont typeface="Arial" pitchFamily="34" charset="0"/>
              <a:buChar char="•"/>
            </a:pPr>
            <a:r>
              <a:rPr lang="en-US" sz="2000" b="1" dirty="0" smtClean="0">
                <a:cs typeface="Arial" pitchFamily="34" charset="0"/>
              </a:rPr>
              <a:t>HDR Remote Afterloading</a:t>
            </a:r>
          </a:p>
          <a:p>
            <a:pPr algn="ctr">
              <a:buFont typeface="Arial" pitchFamily="34" charset="0"/>
              <a:buChar char="•"/>
            </a:pPr>
            <a:r>
              <a:rPr lang="en-US" sz="2000" b="1" dirty="0" smtClean="0">
                <a:cs typeface="Arial" pitchFamily="34" charset="0"/>
              </a:rPr>
              <a:t>Low energy sources</a:t>
            </a:r>
          </a:p>
          <a:p>
            <a:pPr algn="ctr">
              <a:buFont typeface="Arial" pitchFamily="34" charset="0"/>
              <a:buChar char="•"/>
            </a:pPr>
            <a:r>
              <a:rPr lang="en-US" sz="2000" b="1" dirty="0" smtClean="0">
                <a:cs typeface="Arial" pitchFamily="34" charset="0"/>
              </a:rPr>
              <a:t>Computerized dosimetry</a:t>
            </a:r>
          </a:p>
          <a:p>
            <a:pPr algn="ctr">
              <a:buFont typeface="Arial" pitchFamily="34" charset="0"/>
              <a:buChar char="•"/>
            </a:pPr>
            <a:endParaRPr lang="en-US" sz="1800" b="1" i="1" dirty="0" smtClean="0">
              <a:cs typeface="Arial" pitchFamily="34" charset="0"/>
            </a:endParaRPr>
          </a:p>
          <a:p>
            <a:pPr algn="ctr">
              <a:buNone/>
            </a:pPr>
            <a:r>
              <a:rPr lang="en-US" sz="1800" dirty="0" smtClean="0">
                <a:cs typeface="Arial" pitchFamily="34" charset="0"/>
              </a:rPr>
              <a:t>They will be discussed in more details in the following slides</a:t>
            </a:r>
          </a:p>
          <a:p>
            <a:pPr algn="ctr">
              <a:buNone/>
            </a:pPr>
            <a:endParaRPr lang="en-US" sz="2000" dirty="0" smtClean="0"/>
          </a:p>
        </p:txBody>
      </p:sp>
      <p:sp>
        <p:nvSpPr>
          <p:cNvPr id="3" name="Slide Number Placeholder 2"/>
          <p:cNvSpPr>
            <a:spLocks noGrp="1"/>
          </p:cNvSpPr>
          <p:nvPr>
            <p:ph type="sldNum" sz="quarter" idx="12"/>
          </p:nvPr>
        </p:nvSpPr>
        <p:spPr/>
        <p:txBody>
          <a:bodyPr/>
          <a:lstStyle/>
          <a:p>
            <a:fld id="{28E57388-A3BC-4B2C-A6D4-8F2436339BA4}" type="slidenum">
              <a:rPr lang="en-US" smtClean="0"/>
              <a:pPr/>
              <a:t>20</a:t>
            </a:fld>
            <a:endParaRPr lang="en-US" dirty="0"/>
          </a:p>
        </p:txBody>
      </p:sp>
      <p:sp>
        <p:nvSpPr>
          <p:cNvPr id="4" name="Title 3"/>
          <p:cNvSpPr>
            <a:spLocks noGrp="1"/>
          </p:cNvSpPr>
          <p:nvPr>
            <p:ph type="title"/>
          </p:nvPr>
        </p:nvSpPr>
        <p:spPr>
          <a:xfrm>
            <a:off x="457200" y="457200"/>
            <a:ext cx="8229600" cy="1447800"/>
          </a:xfrm>
        </p:spPr>
        <p:txBody>
          <a:bodyPr>
            <a:normAutofit fontScale="90000"/>
          </a:bodyPr>
          <a:lstStyle/>
          <a:p>
            <a:pPr algn="ctr"/>
            <a:r>
              <a:rPr lang="en-US" sz="3200" dirty="0" smtClean="0">
                <a:latin typeface="Arial Black" pitchFamily="34" charset="0"/>
              </a:rPr>
              <a:t>HIGHLIGHTS OF THE SECOND PERIOD</a:t>
            </a:r>
            <a:r>
              <a:rPr lang="en-US" sz="3200" dirty="0" smtClean="0"/>
              <a:t/>
            </a:r>
            <a:br>
              <a:rPr lang="en-US" sz="3200" dirty="0" smtClean="0"/>
            </a:br>
            <a:r>
              <a:rPr lang="en-US" sz="2200" dirty="0" smtClean="0"/>
              <a:t>Research and de</a:t>
            </a:r>
            <a:r>
              <a:rPr lang="en-US" sz="2200" i="1" dirty="0" smtClean="0">
                <a:latin typeface="Arial" pitchFamily="34" charset="0"/>
                <a:cs typeface="Arial" pitchFamily="34" charset="0"/>
              </a:rPr>
              <a:t>velopment of artificial radionuclides as alternative to radium and afterloading techniques</a:t>
            </a:r>
            <a:br>
              <a:rPr lang="en-US" sz="2200" i="1" dirty="0" smtClean="0">
                <a:latin typeface="Arial" pitchFamily="34" charset="0"/>
                <a:cs typeface="Arial" pitchFamily="34" charset="0"/>
              </a:rPr>
            </a:br>
            <a:endParaRPr lang="en-US" sz="2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330891"/>
          </a:xfrm>
        </p:spPr>
        <p:txBody>
          <a:bodyPr>
            <a:noAutofit/>
          </a:bodyPr>
          <a:lstStyle/>
          <a:p>
            <a:pPr algn="ctr">
              <a:buNone/>
            </a:pPr>
            <a:r>
              <a:rPr lang="en-US" sz="2000" b="1" dirty="0" smtClean="0">
                <a:latin typeface="Arial" pitchFamily="34" charset="0"/>
                <a:cs typeface="Arial" pitchFamily="34" charset="0"/>
              </a:rPr>
              <a:t>CHICAGO, NOVEMBER 17, 1958</a:t>
            </a:r>
          </a:p>
          <a:p>
            <a:pPr algn="ctr">
              <a:buNone/>
            </a:pPr>
            <a:endParaRPr lang="en-US" sz="2000" b="1" dirty="0" smtClean="0">
              <a:latin typeface="Arial" pitchFamily="34" charset="0"/>
              <a:cs typeface="Arial" pitchFamily="34" charset="0"/>
            </a:endParaRPr>
          </a:p>
          <a:p>
            <a:pPr algn="just"/>
            <a:r>
              <a:rPr lang="en-US" sz="2000" i="1" dirty="0" smtClean="0">
                <a:latin typeface="Arial" pitchFamily="34" charset="0"/>
                <a:cs typeface="Arial" pitchFamily="34" charset="0"/>
              </a:rPr>
              <a:t>Many physicists in biology and medicine, among them </a:t>
            </a:r>
            <a:r>
              <a:rPr lang="en-US" sz="2000" i="1" dirty="0" smtClean="0">
                <a:solidFill>
                  <a:schemeClr val="accent1"/>
                </a:solidFill>
                <a:latin typeface="Arial" pitchFamily="34" charset="0"/>
                <a:cs typeface="Arial" pitchFamily="34" charset="0"/>
              </a:rPr>
              <a:t>W.K. Sinclair, J.S. Laughlin, and G.D. Adams, </a:t>
            </a:r>
            <a:r>
              <a:rPr lang="en-US" sz="2000" i="1" dirty="0" smtClean="0">
                <a:latin typeface="Arial" pitchFamily="34" charset="0"/>
                <a:cs typeface="Arial" pitchFamily="34" charset="0"/>
              </a:rPr>
              <a:t>felt that had no professional identity and that a national organization might speak for the profession in a louder voice than all individuals singly.</a:t>
            </a:r>
          </a:p>
          <a:p>
            <a:pPr algn="just"/>
            <a:r>
              <a:rPr lang="en-US" sz="2000" i="1" dirty="0" smtClean="0">
                <a:solidFill>
                  <a:schemeClr val="accent1"/>
                </a:solidFill>
                <a:latin typeface="Arial" pitchFamily="34" charset="0"/>
                <a:cs typeface="Arial" pitchFamily="34" charset="0"/>
              </a:rPr>
              <a:t>Gail Adams </a:t>
            </a:r>
            <a:r>
              <a:rPr lang="en-US" sz="2000" i="1" dirty="0" smtClean="0">
                <a:latin typeface="Arial" pitchFamily="34" charset="0"/>
                <a:cs typeface="Arial" pitchFamily="34" charset="0"/>
              </a:rPr>
              <a:t>was the first President, and the initial annual meeting was held near the time of RSNA meeting in Chicago in November. </a:t>
            </a:r>
          </a:p>
          <a:p>
            <a:pPr algn="ctr">
              <a:buNone/>
            </a:pPr>
            <a:r>
              <a:rPr lang="en-US" sz="2000" b="1" i="1" dirty="0" smtClean="0">
                <a:solidFill>
                  <a:srgbClr val="FF0000"/>
                </a:solidFill>
                <a:latin typeface="Arial" pitchFamily="34" charset="0"/>
                <a:cs typeface="Arial" pitchFamily="34" charset="0"/>
              </a:rPr>
              <a:t>This was the beginning of a remarkably strong educational, scientific, research , and professional  association as we witness it today. </a:t>
            </a:r>
            <a:endParaRPr lang="en-US" sz="2000" b="1" i="1" dirty="0">
              <a:solidFill>
                <a:srgbClr val="FF0000"/>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28E57388-A3BC-4B2C-A6D4-8F2436339BA4}" type="slidenum">
              <a:rPr lang="en-US" smtClean="0"/>
              <a:pPr/>
              <a:t>21</a:t>
            </a:fld>
            <a:endParaRPr lang="en-US" dirty="0"/>
          </a:p>
        </p:txBody>
      </p:sp>
      <p:sp>
        <p:nvSpPr>
          <p:cNvPr id="4" name="Title 3"/>
          <p:cNvSpPr>
            <a:spLocks noGrp="1"/>
          </p:cNvSpPr>
          <p:nvPr>
            <p:ph type="title"/>
          </p:nvPr>
        </p:nvSpPr>
        <p:spPr/>
        <p:txBody>
          <a:bodyPr/>
          <a:lstStyle/>
          <a:p>
            <a:pPr algn="ctr"/>
            <a:r>
              <a:rPr lang="en-US" sz="2800" dirty="0" smtClean="0">
                <a:solidFill>
                  <a:schemeClr val="accent1"/>
                </a:solidFill>
                <a:latin typeface="Arial Black" pitchFamily="34" charset="0"/>
              </a:rPr>
              <a:t>AMERICAN ASSOCIATION OF </a:t>
            </a:r>
            <a:br>
              <a:rPr lang="en-US" sz="2800" dirty="0" smtClean="0">
                <a:solidFill>
                  <a:schemeClr val="accent1"/>
                </a:solidFill>
                <a:latin typeface="Arial Black" pitchFamily="34" charset="0"/>
              </a:rPr>
            </a:br>
            <a:r>
              <a:rPr lang="en-US" sz="2800" dirty="0" smtClean="0">
                <a:solidFill>
                  <a:schemeClr val="accent1"/>
                </a:solidFill>
                <a:latin typeface="Arial Black" pitchFamily="34" charset="0"/>
              </a:rPr>
              <a:t>PHYSICISTS IN MEDICINE (AAPM)</a:t>
            </a:r>
            <a:endParaRPr lang="en-US" sz="2800" dirty="0">
              <a:solidFill>
                <a:schemeClr val="accent1"/>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7696200" cy="4191000"/>
          </a:xfrm>
        </p:spPr>
        <p:txBody>
          <a:bodyPr>
            <a:normAutofit fontScale="92500" lnSpcReduction="20000"/>
          </a:bodyPr>
          <a:lstStyle/>
          <a:p>
            <a:pPr algn="just"/>
            <a:r>
              <a:rPr lang="en-US" sz="2000" i="1" dirty="0" smtClean="0">
                <a:latin typeface="Arial" pitchFamily="34" charset="0"/>
                <a:cs typeface="Arial" pitchFamily="34" charset="0"/>
              </a:rPr>
              <a:t>The development of nuclear reactors allowed the production and investigation of several safer radionuclides as alternative to radium, among them:                 </a:t>
            </a:r>
          </a:p>
          <a:p>
            <a:pPr algn="ctr">
              <a:buNone/>
            </a:pPr>
            <a:r>
              <a:rPr lang="en-US" sz="2000" b="1" i="1" dirty="0" smtClean="0">
                <a:solidFill>
                  <a:srgbClr val="FF0000"/>
                </a:solidFill>
                <a:latin typeface="Arial" pitchFamily="34" charset="0"/>
                <a:cs typeface="Arial" pitchFamily="34" charset="0"/>
              </a:rPr>
              <a:t>Gold-198 (1947) </a:t>
            </a:r>
          </a:p>
          <a:p>
            <a:pPr algn="ctr">
              <a:buNone/>
            </a:pPr>
            <a:r>
              <a:rPr lang="en-US" sz="2000" b="1" i="1" dirty="0" smtClean="0">
                <a:solidFill>
                  <a:srgbClr val="FF0000"/>
                </a:solidFill>
                <a:latin typeface="Arial" pitchFamily="34" charset="0"/>
                <a:cs typeface="Arial" pitchFamily="34" charset="0"/>
              </a:rPr>
              <a:t> Cobalt-60 (1948) </a:t>
            </a:r>
          </a:p>
          <a:p>
            <a:pPr algn="ctr">
              <a:buNone/>
            </a:pPr>
            <a:r>
              <a:rPr lang="en-US" sz="2000" b="1" i="1" dirty="0" smtClean="0">
                <a:solidFill>
                  <a:srgbClr val="FF0000"/>
                </a:solidFill>
                <a:latin typeface="Arial" pitchFamily="34" charset="0"/>
                <a:cs typeface="Arial" pitchFamily="34" charset="0"/>
              </a:rPr>
              <a:t>    Iridium-192 (1954) </a:t>
            </a:r>
          </a:p>
          <a:p>
            <a:pPr algn="ctr">
              <a:buNone/>
            </a:pPr>
            <a:r>
              <a:rPr lang="en-US" sz="2000" b="1" i="1" dirty="0" smtClean="0">
                <a:solidFill>
                  <a:srgbClr val="FF0000"/>
                </a:solidFill>
                <a:latin typeface="Arial" pitchFamily="34" charset="0"/>
                <a:cs typeface="Arial" pitchFamily="34" charset="0"/>
              </a:rPr>
              <a:t>  Yttrium-90 (1956) </a:t>
            </a:r>
          </a:p>
          <a:p>
            <a:pPr algn="ctr">
              <a:buNone/>
            </a:pPr>
            <a:r>
              <a:rPr lang="en-US" sz="2000" b="1" i="1" dirty="0" smtClean="0">
                <a:solidFill>
                  <a:srgbClr val="FF0000"/>
                </a:solidFill>
                <a:latin typeface="Arial" pitchFamily="34" charset="0"/>
                <a:cs typeface="Arial" pitchFamily="34" charset="0"/>
              </a:rPr>
              <a:t>     Cesium-137 (1957)</a:t>
            </a:r>
          </a:p>
          <a:p>
            <a:pPr algn="ctr">
              <a:buNone/>
            </a:pPr>
            <a:endParaRPr lang="en-US" sz="2000" b="1" i="1" dirty="0" smtClean="0">
              <a:solidFill>
                <a:srgbClr val="FF0000"/>
              </a:solidFill>
              <a:latin typeface="Arial" pitchFamily="34" charset="0"/>
              <a:cs typeface="Arial" pitchFamily="34" charset="0"/>
            </a:endParaRPr>
          </a:p>
          <a:p>
            <a:pPr algn="just"/>
            <a:r>
              <a:rPr lang="en-US" sz="2000" i="1" dirty="0" smtClean="0">
                <a:latin typeface="Arial" pitchFamily="34" charset="0"/>
                <a:cs typeface="Arial" pitchFamily="34" charset="0"/>
              </a:rPr>
              <a:t>Dr Henschke introduced Gold-198 seeds in 1954 at Ohio State University and Iridium-192 wires/seeds in 1955 at MSKCC, as  substitutes for radium needles and/or radon seeds. </a:t>
            </a:r>
          </a:p>
          <a:p>
            <a:pPr algn="just"/>
            <a:r>
              <a:rPr lang="en-US" sz="2000" i="1" dirty="0" smtClean="0">
                <a:latin typeface="Arial" pitchFamily="34" charset="0"/>
                <a:cs typeface="Arial" pitchFamily="34" charset="0"/>
              </a:rPr>
              <a:t>This represented an improvement over the use of radium and radon sources but </a:t>
            </a:r>
            <a:r>
              <a:rPr lang="en-US" sz="2600" b="1" dirty="0" smtClean="0">
                <a:solidFill>
                  <a:srgbClr val="FF0000"/>
                </a:solidFill>
                <a:latin typeface="Arial" pitchFamily="34" charset="0"/>
                <a:cs typeface="Arial" pitchFamily="34" charset="0"/>
              </a:rPr>
              <a:t>radiation exposure still remained a major problem</a:t>
            </a:r>
            <a:r>
              <a:rPr lang="en-US" sz="2100" b="1" dirty="0" smtClean="0">
                <a:solidFill>
                  <a:srgbClr val="FF0000"/>
                </a:solidFill>
                <a:latin typeface="Arial" pitchFamily="34" charset="0"/>
                <a:cs typeface="Arial" pitchFamily="34" charset="0"/>
              </a:rPr>
              <a:t>.</a:t>
            </a:r>
          </a:p>
          <a:p>
            <a:endParaRPr lang="en-US" sz="2000" b="1"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22</a:t>
            </a:fld>
            <a:endParaRPr lang="en-US" dirty="0"/>
          </a:p>
        </p:txBody>
      </p:sp>
      <p:sp>
        <p:nvSpPr>
          <p:cNvPr id="2" name="Title 1"/>
          <p:cNvSpPr>
            <a:spLocks noGrp="1"/>
          </p:cNvSpPr>
          <p:nvPr>
            <p:ph type="title"/>
          </p:nvPr>
        </p:nvSpPr>
        <p:spPr>
          <a:xfrm>
            <a:off x="457200" y="274638"/>
            <a:ext cx="8229600" cy="944562"/>
          </a:xfrm>
        </p:spPr>
        <p:txBody>
          <a:bodyPr>
            <a:normAutofit/>
          </a:bodyPr>
          <a:lstStyle/>
          <a:p>
            <a:pPr algn="ctr"/>
            <a:r>
              <a:rPr lang="en-US" sz="3200" dirty="0" smtClean="0">
                <a:solidFill>
                  <a:schemeClr val="accent1"/>
                </a:solidFill>
                <a:latin typeface="Arial Black" pitchFamily="34" charset="0"/>
              </a:rPr>
              <a:t>ARTIFICIAL RADIONUCLIDES</a:t>
            </a:r>
            <a:endParaRPr lang="en-US" sz="3200" dirty="0">
              <a:solidFill>
                <a:schemeClr val="accent1"/>
              </a:solidFill>
              <a:latin typeface="Arial Black" pitchFamily="34" charset="0"/>
            </a:endParaRPr>
          </a:p>
        </p:txBody>
      </p:sp>
    </p:spTree>
  </p:cSld>
  <p:clrMapOvr>
    <a:masterClrMapping/>
  </p:clrMapOvr>
  <p:transition advTm="13985"/>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riginal Iridium -192 seeds 001.jpg"/>
          <p:cNvPicPr>
            <a:picLocks noGrp="1" noChangeAspect="1"/>
          </p:cNvPicPr>
          <p:nvPr>
            <p:ph idx="1"/>
          </p:nvPr>
        </p:nvPicPr>
        <p:blipFill>
          <a:blip r:embed="rId3" cstate="print"/>
          <a:stretch>
            <a:fillRect/>
          </a:stretch>
        </p:blipFill>
        <p:spPr>
          <a:xfrm>
            <a:off x="609600" y="2012993"/>
            <a:ext cx="7924800" cy="4006807"/>
          </a:xfrm>
        </p:spPr>
      </p:pic>
      <p:sp>
        <p:nvSpPr>
          <p:cNvPr id="5" name="Slide Number Placeholder 4"/>
          <p:cNvSpPr>
            <a:spLocks noGrp="1"/>
          </p:cNvSpPr>
          <p:nvPr>
            <p:ph type="sldNum" sz="quarter" idx="12"/>
          </p:nvPr>
        </p:nvSpPr>
        <p:spPr/>
        <p:txBody>
          <a:bodyPr/>
          <a:lstStyle/>
          <a:p>
            <a:fld id="{28E57388-A3BC-4B2C-A6D4-8F2436339BA4}" type="slidenum">
              <a:rPr lang="en-US" smtClean="0"/>
              <a:pPr/>
              <a:t>23</a:t>
            </a:fld>
            <a:endParaRPr lang="en-US" dirty="0"/>
          </a:p>
        </p:txBody>
      </p:sp>
      <p:sp>
        <p:nvSpPr>
          <p:cNvPr id="2" name="Title 1"/>
          <p:cNvSpPr>
            <a:spLocks noGrp="1"/>
          </p:cNvSpPr>
          <p:nvPr>
            <p:ph type="title"/>
          </p:nvPr>
        </p:nvSpPr>
        <p:spPr>
          <a:xfrm>
            <a:off x="457200" y="228600"/>
            <a:ext cx="8229600" cy="762000"/>
          </a:xfrm>
        </p:spPr>
        <p:txBody>
          <a:bodyPr>
            <a:noAutofit/>
          </a:bodyPr>
          <a:lstStyle/>
          <a:p>
            <a:pPr algn="ctr"/>
            <a:r>
              <a:rPr lang="en-US" sz="2800" dirty="0" smtClean="0">
                <a:solidFill>
                  <a:schemeClr val="accent1"/>
                </a:solidFill>
                <a:latin typeface="Arial Black" pitchFamily="34" charset="0"/>
              </a:rPr>
              <a:t>FIRST ATTEMPTS TO PRODUCE  IR-192 SEEDS AT MSKCC (1957-1964)</a:t>
            </a:r>
            <a:endParaRPr lang="en-US" sz="2800" dirty="0">
              <a:solidFill>
                <a:schemeClr val="accent1"/>
              </a:solidFill>
              <a:latin typeface="Arial Black" pitchFamily="34" charset="0"/>
            </a:endParaRPr>
          </a:p>
        </p:txBody>
      </p:sp>
      <p:sp>
        <p:nvSpPr>
          <p:cNvPr id="6" name="TextBox 5"/>
          <p:cNvSpPr txBox="1"/>
          <p:nvPr/>
        </p:nvSpPr>
        <p:spPr>
          <a:xfrm>
            <a:off x="838200" y="1295400"/>
            <a:ext cx="7467600" cy="646331"/>
          </a:xfrm>
          <a:prstGeom prst="rect">
            <a:avLst/>
          </a:prstGeom>
          <a:noFill/>
        </p:spPr>
        <p:txBody>
          <a:bodyPr wrap="square" rtlCol="0">
            <a:spAutoFit/>
          </a:bodyPr>
          <a:lstStyle/>
          <a:p>
            <a:pPr algn="ctr"/>
            <a:r>
              <a:rPr lang="en-US" dirty="0" smtClean="0">
                <a:latin typeface="Arial" pitchFamily="34" charset="0"/>
                <a:cs typeface="Arial" pitchFamily="34" charset="0"/>
              </a:rPr>
              <a:t>Iridium-192 seeds were investigated because of their</a:t>
            </a:r>
          </a:p>
          <a:p>
            <a:pPr algn="ctr"/>
            <a:r>
              <a:rPr lang="en-US" dirty="0" smtClean="0">
                <a:latin typeface="Arial" pitchFamily="34" charset="0"/>
                <a:cs typeface="Arial" pitchFamily="34" charset="0"/>
              </a:rPr>
              <a:t> </a:t>
            </a:r>
            <a:r>
              <a:rPr lang="en-US" dirty="0" smtClean="0">
                <a:solidFill>
                  <a:srgbClr val="FF0000"/>
                </a:solidFill>
                <a:latin typeface="Arial" pitchFamily="34" charset="0"/>
                <a:cs typeface="Arial" pitchFamily="34" charset="0"/>
              </a:rPr>
              <a:t>Lower  energy</a:t>
            </a:r>
            <a:r>
              <a:rPr lang="en-US" dirty="0" smtClean="0">
                <a:latin typeface="Arial" pitchFamily="34" charset="0"/>
                <a:cs typeface="Arial" pitchFamily="34" charset="0"/>
              </a:rPr>
              <a:t>, </a:t>
            </a:r>
            <a:r>
              <a:rPr lang="en-US" dirty="0" smtClean="0">
                <a:solidFill>
                  <a:srgbClr val="FF0000"/>
                </a:solidFill>
                <a:latin typeface="Arial" pitchFamily="34" charset="0"/>
                <a:cs typeface="Arial" pitchFamily="34" charset="0"/>
              </a:rPr>
              <a:t> Longer half-life and </a:t>
            </a:r>
            <a:r>
              <a:rPr lang="en-US" dirty="0" smtClean="0">
                <a:latin typeface="Arial" pitchFamily="34" charset="0"/>
                <a:cs typeface="Arial" pitchFamily="34" charset="0"/>
              </a:rPr>
              <a:t> </a:t>
            </a:r>
            <a:r>
              <a:rPr lang="en-US" dirty="0" smtClean="0">
                <a:solidFill>
                  <a:srgbClr val="FF0000"/>
                </a:solidFill>
                <a:latin typeface="Arial" pitchFamily="34" charset="0"/>
                <a:cs typeface="Arial" pitchFamily="34" charset="0"/>
              </a:rPr>
              <a:t>Large cross section</a:t>
            </a:r>
            <a:endParaRPr lang="en-US" sz="1200" dirty="0"/>
          </a:p>
        </p:txBody>
      </p:sp>
    </p:spTree>
  </p:cSld>
  <p:clrMapOvr>
    <a:masterClrMapping/>
  </p:clrMapOvr>
  <p:transition advTm="15312"/>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447800"/>
            <a:ext cx="7086600" cy="4876800"/>
          </a:xfrm>
        </p:spPr>
        <p:txBody>
          <a:bodyPr>
            <a:normAutofit fontScale="70000" lnSpcReduction="20000"/>
          </a:bodyPr>
          <a:lstStyle/>
          <a:p>
            <a:pPr algn="just"/>
            <a:endParaRPr lang="en-US" sz="2000" i="1" dirty="0" smtClean="0"/>
          </a:p>
          <a:p>
            <a:pPr algn="just"/>
            <a:r>
              <a:rPr lang="en-US" sz="2600" b="1" dirty="0" smtClean="0">
                <a:solidFill>
                  <a:schemeClr val="accent1"/>
                </a:solidFill>
                <a:latin typeface="Arial" pitchFamily="34" charset="0"/>
                <a:cs typeface="Arial" pitchFamily="34" charset="0"/>
              </a:rPr>
              <a:t>1957- First report on computerized implant- </a:t>
            </a:r>
            <a:r>
              <a:rPr lang="en-US" sz="2600" i="1" dirty="0" smtClean="0">
                <a:latin typeface="Arial" pitchFamily="34" charset="0"/>
                <a:cs typeface="Arial" pitchFamily="34" charset="0"/>
              </a:rPr>
              <a:t>The application of automatic computation methods to implant dosimetry was presented by Richard Nelson and Mary Lou Meurk (MSKCC)</a:t>
            </a:r>
            <a:endParaRPr lang="en-US" sz="2600" i="1" dirty="0" smtClean="0">
              <a:solidFill>
                <a:schemeClr val="accent1"/>
              </a:solidFill>
              <a:latin typeface="Arial" pitchFamily="34" charset="0"/>
              <a:cs typeface="Arial" pitchFamily="34" charset="0"/>
            </a:endParaRPr>
          </a:p>
          <a:p>
            <a:pPr algn="just"/>
            <a:r>
              <a:rPr lang="en-US" sz="2600" b="1" dirty="0" smtClean="0">
                <a:solidFill>
                  <a:schemeClr val="accent1"/>
                </a:solidFill>
                <a:latin typeface="Arial" pitchFamily="34" charset="0"/>
                <a:cs typeface="Arial" pitchFamily="34" charset="0"/>
              </a:rPr>
              <a:t>1962- First application of computer dosimetry in conjunction with iridium-192 afterloading</a:t>
            </a:r>
            <a:r>
              <a:rPr lang="en-US" sz="2600" b="1" i="1" dirty="0" smtClean="0">
                <a:solidFill>
                  <a:schemeClr val="accent1"/>
                </a:solidFill>
                <a:latin typeface="Arial" pitchFamily="34" charset="0"/>
                <a:cs typeface="Arial" pitchFamily="34" charset="0"/>
              </a:rPr>
              <a:t>,-</a:t>
            </a:r>
            <a:r>
              <a:rPr lang="en-US" sz="2600" i="1" dirty="0" smtClean="0">
                <a:latin typeface="Arial" pitchFamily="34" charset="0"/>
                <a:cs typeface="Arial" pitchFamily="34" charset="0"/>
              </a:rPr>
              <a:t>W. Siler (MSKCC)</a:t>
            </a:r>
          </a:p>
          <a:p>
            <a:pPr algn="just"/>
            <a:endParaRPr lang="en-US" sz="2000" i="1" dirty="0" smtClean="0"/>
          </a:p>
          <a:p>
            <a:pPr algn="just"/>
            <a:r>
              <a:rPr lang="en-US" sz="2400" b="1" i="1" dirty="0" smtClean="0">
                <a:latin typeface="Arial" pitchFamily="34" charset="0"/>
                <a:cs typeface="Arial" pitchFamily="34" charset="0"/>
              </a:rPr>
              <a:t>By 1971, applications of computers in radiation therapy, included:</a:t>
            </a:r>
          </a:p>
          <a:p>
            <a:pPr algn="just"/>
            <a:endParaRPr lang="en-US" sz="2400" b="1" i="1" dirty="0" smtClean="0">
              <a:latin typeface="Arial" pitchFamily="34" charset="0"/>
              <a:cs typeface="Arial" pitchFamily="34" charset="0"/>
            </a:endParaRPr>
          </a:p>
          <a:p>
            <a:pPr lvl="2">
              <a:buFont typeface="Wingdings" pitchFamily="2" charset="2"/>
              <a:buChar char="§"/>
            </a:pPr>
            <a:r>
              <a:rPr lang="en-US" sz="2600" b="1" i="1" dirty="0" smtClean="0">
                <a:solidFill>
                  <a:srgbClr val="FF0000"/>
                </a:solidFill>
                <a:latin typeface="Arial" pitchFamily="34" charset="0"/>
                <a:cs typeface="Arial" pitchFamily="34" charset="0"/>
              </a:rPr>
              <a:t>Dose-time computations, </a:t>
            </a:r>
          </a:p>
          <a:p>
            <a:pPr lvl="2">
              <a:buFont typeface="Wingdings" pitchFamily="2" charset="2"/>
              <a:buChar char="§"/>
            </a:pPr>
            <a:r>
              <a:rPr lang="en-US" sz="2600" b="1" i="1" dirty="0" smtClean="0">
                <a:solidFill>
                  <a:srgbClr val="FF0000"/>
                </a:solidFill>
                <a:latin typeface="Arial" pitchFamily="34" charset="0"/>
                <a:cs typeface="Arial" pitchFamily="34" charset="0"/>
              </a:rPr>
              <a:t>Treatment planning for internal sources and for external beams, </a:t>
            </a:r>
          </a:p>
          <a:p>
            <a:pPr lvl="2">
              <a:buFont typeface="Wingdings" pitchFamily="2" charset="2"/>
              <a:buChar char="§"/>
            </a:pPr>
            <a:r>
              <a:rPr lang="en-US" sz="2600" b="1" i="1" dirty="0" smtClean="0">
                <a:solidFill>
                  <a:srgbClr val="FF0000"/>
                </a:solidFill>
                <a:latin typeface="Arial" pitchFamily="34" charset="0"/>
                <a:cs typeface="Arial" pitchFamily="34" charset="0"/>
              </a:rPr>
              <a:t>Teaching, </a:t>
            </a:r>
          </a:p>
          <a:p>
            <a:pPr lvl="2">
              <a:buFont typeface="Wingdings" pitchFamily="2" charset="2"/>
              <a:buChar char="§"/>
            </a:pPr>
            <a:r>
              <a:rPr lang="en-US" sz="2600" b="1" i="1" dirty="0" smtClean="0">
                <a:solidFill>
                  <a:srgbClr val="FF0000"/>
                </a:solidFill>
                <a:latin typeface="Arial" pitchFamily="34" charset="0"/>
                <a:cs typeface="Arial" pitchFamily="34" charset="0"/>
              </a:rPr>
              <a:t>Automation of machine control ,and </a:t>
            </a:r>
          </a:p>
          <a:p>
            <a:pPr lvl="2">
              <a:buFont typeface="Wingdings" pitchFamily="2" charset="2"/>
              <a:buChar char="§"/>
            </a:pPr>
            <a:r>
              <a:rPr lang="en-US" sz="2600" b="1" i="1" dirty="0" smtClean="0">
                <a:solidFill>
                  <a:srgbClr val="FF0000"/>
                </a:solidFill>
                <a:latin typeface="Arial" pitchFamily="34" charset="0"/>
                <a:cs typeface="Arial" pitchFamily="34" charset="0"/>
              </a:rPr>
              <a:t>Logging and retrieval of patients’ chart data</a:t>
            </a:r>
            <a:r>
              <a:rPr lang="en-US" sz="2600" i="1" dirty="0" smtClean="0">
                <a:solidFill>
                  <a:srgbClr val="FF0000"/>
                </a:solidFill>
                <a:latin typeface="Arial" pitchFamily="34" charset="0"/>
                <a:cs typeface="Arial" pitchFamily="34" charset="0"/>
              </a:rPr>
              <a:t>.</a:t>
            </a:r>
          </a:p>
          <a:p>
            <a:pPr>
              <a:buFont typeface="Wingdings" pitchFamily="2" charset="2"/>
              <a:buChar char="§"/>
            </a:pPr>
            <a:r>
              <a:rPr lang="en-US" sz="2600" i="1" dirty="0" smtClean="0">
                <a:solidFill>
                  <a:srgbClr val="FF0000"/>
                </a:solidFill>
                <a:latin typeface="Arial" pitchFamily="34" charset="0"/>
                <a:cs typeface="Arial" pitchFamily="34" charset="0"/>
              </a:rPr>
              <a:t> </a:t>
            </a:r>
            <a:endParaRPr lang="en-US" sz="2600" b="1" i="1" dirty="0" smtClean="0">
              <a:solidFill>
                <a:srgbClr val="FF0000"/>
              </a:solidFill>
              <a:latin typeface="Arial" pitchFamily="34" charset="0"/>
              <a:cs typeface="Arial" pitchFamily="34" charset="0"/>
            </a:endParaRPr>
          </a:p>
          <a:p>
            <a:pPr algn="just"/>
            <a:endParaRPr lang="en-US" sz="2200" i="1" dirty="0" smtClean="0"/>
          </a:p>
          <a:p>
            <a:endParaRPr lang="en-US" sz="2800"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24</a:t>
            </a:fld>
            <a:endParaRPr lang="en-US" dirty="0"/>
          </a:p>
        </p:txBody>
      </p:sp>
      <p:sp>
        <p:nvSpPr>
          <p:cNvPr id="2" name="Title 1"/>
          <p:cNvSpPr>
            <a:spLocks noGrp="1"/>
          </p:cNvSpPr>
          <p:nvPr>
            <p:ph type="title"/>
          </p:nvPr>
        </p:nvSpPr>
        <p:spPr/>
        <p:txBody>
          <a:bodyPr>
            <a:noAutofit/>
          </a:bodyPr>
          <a:lstStyle/>
          <a:p>
            <a:pPr algn="ctr"/>
            <a:r>
              <a:rPr lang="en-US" sz="3200" dirty="0" smtClean="0">
                <a:solidFill>
                  <a:schemeClr val="accent5"/>
                </a:solidFill>
                <a:latin typeface="Arial Black" pitchFamily="34" charset="0"/>
              </a:rPr>
              <a:t>COMPUTERIZED DOSIMETRY</a:t>
            </a:r>
            <a:endParaRPr lang="en-US" sz="3200" dirty="0">
              <a:solidFill>
                <a:schemeClr val="accent5"/>
              </a:solidFill>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382000" cy="5638800"/>
          </a:xfrm>
        </p:spPr>
        <p:txBody>
          <a:bodyPr/>
          <a:lstStyle/>
          <a:p>
            <a:pPr algn="just">
              <a:buNone/>
            </a:pPr>
            <a:r>
              <a:rPr lang="en-US" dirty="0" smtClean="0"/>
              <a:t>	</a:t>
            </a:r>
            <a:r>
              <a:rPr lang="en-US" sz="1600" i="1" dirty="0" smtClean="0">
                <a:latin typeface="Arial" pitchFamily="34" charset="0"/>
                <a:cs typeface="Arial" pitchFamily="34" charset="0"/>
              </a:rPr>
              <a:t>Manual afterloading was introduced, developed and refined in the late 50’s by Henschke, first at Ohio State University and then at MSKCC, in an attempt to:</a:t>
            </a:r>
          </a:p>
          <a:p>
            <a:pPr algn="just">
              <a:buNone/>
            </a:pPr>
            <a:r>
              <a:rPr lang="en-US" sz="1800" i="1" dirty="0" smtClean="0">
                <a:latin typeface="Arial" pitchFamily="34" charset="0"/>
                <a:cs typeface="Arial" pitchFamily="34" charset="0"/>
              </a:rPr>
              <a:t> </a:t>
            </a:r>
            <a:r>
              <a:rPr lang="en-US" sz="1800" i="1" dirty="0" smtClean="0">
                <a:solidFill>
                  <a:srgbClr val="FF0000"/>
                </a:solidFill>
                <a:latin typeface="Arial" pitchFamily="34" charset="0"/>
                <a:cs typeface="Arial" pitchFamily="34" charset="0"/>
              </a:rPr>
              <a:t>D</a:t>
            </a:r>
            <a:r>
              <a:rPr lang="en-US" sz="1800" b="1" i="1" dirty="0" smtClean="0">
                <a:solidFill>
                  <a:srgbClr val="FF0000"/>
                </a:solidFill>
                <a:latin typeface="Arial" pitchFamily="34" charset="0"/>
                <a:cs typeface="Arial" pitchFamily="34" charset="0"/>
              </a:rPr>
              <a:t>ecrease radiation exposure to physicians, nurses, and other health workers of the institution, </a:t>
            </a:r>
            <a:r>
              <a:rPr lang="en-US" sz="2000" b="1" i="1" dirty="0" smtClean="0">
                <a:solidFill>
                  <a:srgbClr val="FF0000"/>
                </a:solidFill>
                <a:latin typeface="Arial" pitchFamily="34" charset="0"/>
                <a:cs typeface="Arial" pitchFamily="34" charset="0"/>
              </a:rPr>
              <a:t>during</a:t>
            </a:r>
            <a:r>
              <a:rPr lang="en-US" sz="1800" b="1" i="1" dirty="0" smtClean="0">
                <a:solidFill>
                  <a:srgbClr val="FF0000"/>
                </a:solidFill>
                <a:latin typeface="Arial" pitchFamily="34" charset="0"/>
                <a:cs typeface="Arial" pitchFamily="34" charset="0"/>
              </a:rPr>
              <a:t> a brachytherapy procedure .  </a:t>
            </a:r>
          </a:p>
          <a:p>
            <a:pPr algn="ctr">
              <a:buNone/>
            </a:pPr>
            <a:r>
              <a:rPr lang="en-US" sz="1800" b="1" i="1" dirty="0" smtClean="0">
                <a:solidFill>
                  <a:schemeClr val="accent1"/>
                </a:solidFill>
                <a:latin typeface="Arial" pitchFamily="34" charset="0"/>
                <a:cs typeface="Arial" pitchFamily="34" charset="0"/>
              </a:rPr>
              <a:t>	</a:t>
            </a:r>
            <a:r>
              <a:rPr lang="en-US" sz="1800" i="1" dirty="0" smtClean="0">
                <a:latin typeface="Arial" pitchFamily="34" charset="0"/>
                <a:cs typeface="Arial" pitchFamily="34" charset="0"/>
              </a:rPr>
              <a:t>The three sketches below show the characteristic steps of afterloading technique</a:t>
            </a:r>
            <a:r>
              <a:rPr lang="en-US" sz="1200" b="1" i="1" dirty="0" smtClean="0"/>
              <a:t>:</a:t>
            </a:r>
            <a:endParaRPr lang="en-US" sz="1200" b="1" i="1" dirty="0"/>
          </a:p>
        </p:txBody>
      </p:sp>
      <p:sp>
        <p:nvSpPr>
          <p:cNvPr id="5" name="Slide Number Placeholder 4"/>
          <p:cNvSpPr>
            <a:spLocks noGrp="1"/>
          </p:cNvSpPr>
          <p:nvPr>
            <p:ph type="sldNum" sz="quarter" idx="12"/>
          </p:nvPr>
        </p:nvSpPr>
        <p:spPr/>
        <p:txBody>
          <a:bodyPr/>
          <a:lstStyle/>
          <a:p>
            <a:fld id="{28E57388-A3BC-4B2C-A6D4-8F2436339BA4}" type="slidenum">
              <a:rPr lang="en-US" smtClean="0"/>
              <a:pPr/>
              <a:t>25</a:t>
            </a:fld>
            <a:endParaRPr lang="en-US" dirty="0"/>
          </a:p>
        </p:txBody>
      </p:sp>
      <p:sp>
        <p:nvSpPr>
          <p:cNvPr id="2" name="Title 1"/>
          <p:cNvSpPr>
            <a:spLocks noGrp="1"/>
          </p:cNvSpPr>
          <p:nvPr>
            <p:ph type="title"/>
          </p:nvPr>
        </p:nvSpPr>
        <p:spPr>
          <a:xfrm>
            <a:off x="457200" y="228600"/>
            <a:ext cx="8153400" cy="685800"/>
          </a:xfrm>
        </p:spPr>
        <p:txBody>
          <a:bodyPr>
            <a:normAutofit/>
          </a:bodyPr>
          <a:lstStyle/>
          <a:p>
            <a:pPr algn="ctr"/>
            <a:r>
              <a:rPr lang="en-US" sz="3200" i="1" dirty="0" smtClean="0">
                <a:solidFill>
                  <a:schemeClr val="accent1"/>
                </a:solidFill>
                <a:latin typeface="Arial Black" pitchFamily="34" charset="0"/>
              </a:rPr>
              <a:t>MANUAL AFTERLOADING</a:t>
            </a:r>
            <a:endParaRPr lang="en-US" sz="3200" i="1" dirty="0">
              <a:solidFill>
                <a:schemeClr val="accent1"/>
              </a:solidFill>
              <a:latin typeface="Arial Black" pitchFamily="34" charset="0"/>
            </a:endParaRPr>
          </a:p>
        </p:txBody>
      </p:sp>
      <p:pic>
        <p:nvPicPr>
          <p:cNvPr id="7" name="Picture 6" descr="afterloading applications two 001.jpg"/>
          <p:cNvPicPr>
            <a:picLocks noChangeAspect="1"/>
          </p:cNvPicPr>
          <p:nvPr/>
        </p:nvPicPr>
        <p:blipFill>
          <a:blip r:embed="rId3" cstate="print"/>
          <a:stretch>
            <a:fillRect/>
          </a:stretch>
        </p:blipFill>
        <p:spPr>
          <a:xfrm>
            <a:off x="685800" y="2590800"/>
            <a:ext cx="2438400" cy="3048000"/>
          </a:xfrm>
          <a:prstGeom prst="rect">
            <a:avLst/>
          </a:prstGeom>
        </p:spPr>
      </p:pic>
      <p:pic>
        <p:nvPicPr>
          <p:cNvPr id="8" name="Content Placeholder 3" descr="afterloading applications one 001.jpg"/>
          <p:cNvPicPr>
            <a:picLocks noChangeAspect="1"/>
          </p:cNvPicPr>
          <p:nvPr/>
        </p:nvPicPr>
        <p:blipFill>
          <a:blip r:embed="rId4" cstate="print"/>
          <a:stretch>
            <a:fillRect/>
          </a:stretch>
        </p:blipFill>
        <p:spPr>
          <a:xfrm>
            <a:off x="3352800" y="2590800"/>
            <a:ext cx="4953000" cy="3048000"/>
          </a:xfrm>
          <a:prstGeom prst="rect">
            <a:avLst/>
          </a:prstGeom>
        </p:spPr>
      </p:pic>
      <p:sp>
        <p:nvSpPr>
          <p:cNvPr id="9" name="Rectangle 8"/>
          <p:cNvSpPr/>
          <p:nvPr/>
        </p:nvSpPr>
        <p:spPr>
          <a:xfrm>
            <a:off x="533400" y="5715000"/>
            <a:ext cx="8229600" cy="646331"/>
          </a:xfrm>
          <a:prstGeom prst="rect">
            <a:avLst/>
          </a:prstGeom>
        </p:spPr>
        <p:txBody>
          <a:bodyPr wrap="square">
            <a:spAutoFit/>
          </a:bodyPr>
          <a:lstStyle/>
          <a:p>
            <a:pPr algn="ctr"/>
            <a:r>
              <a:rPr lang="en-US" b="1" dirty="0" smtClean="0">
                <a:solidFill>
                  <a:srgbClr val="FF0000"/>
                </a:solidFill>
                <a:latin typeface="Arial" pitchFamily="34" charset="0"/>
                <a:cs typeface="Arial" pitchFamily="34" charset="0"/>
              </a:rPr>
              <a:t>This concept was presented for the first time at the  10</a:t>
            </a:r>
            <a:r>
              <a:rPr lang="en-US" b="1" baseline="30000" dirty="0" smtClean="0">
                <a:solidFill>
                  <a:srgbClr val="FF0000"/>
                </a:solidFill>
                <a:latin typeface="Arial" pitchFamily="34" charset="0"/>
                <a:cs typeface="Arial" pitchFamily="34" charset="0"/>
              </a:rPr>
              <a:t>TH</a:t>
            </a:r>
            <a:r>
              <a:rPr lang="en-US" b="1" dirty="0" smtClean="0">
                <a:solidFill>
                  <a:srgbClr val="FF0000"/>
                </a:solidFill>
                <a:latin typeface="Arial" pitchFamily="34" charset="0"/>
                <a:cs typeface="Arial" pitchFamily="34" charset="0"/>
              </a:rPr>
              <a:t> International Congress of Radiology, in Montreal in 1962</a:t>
            </a:r>
            <a:r>
              <a:rPr lang="en-US" sz="1100" b="1" dirty="0" smtClean="0">
                <a:solidFill>
                  <a:srgbClr val="FF0000"/>
                </a:solidFill>
              </a:rPr>
              <a:t>.</a:t>
            </a:r>
            <a:endParaRPr lang="en-US" sz="1100" b="1" dirty="0">
              <a:solidFill>
                <a:srgbClr val="FF0000"/>
              </a:solidFill>
            </a:endParaRPr>
          </a:p>
        </p:txBody>
      </p:sp>
    </p:spTree>
  </p:cSld>
  <p:clrMapOvr>
    <a:masterClrMapping/>
  </p:clrMapOvr>
  <p:transition advTm="12844"/>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8E57388-A3BC-4B2C-A6D4-8F2436339BA4}" type="slidenum">
              <a:rPr lang="en-US" smtClean="0"/>
              <a:pPr/>
              <a:t>26</a:t>
            </a:fld>
            <a:endParaRPr lang="en-US" dirty="0"/>
          </a:p>
        </p:txBody>
      </p:sp>
      <p:sp>
        <p:nvSpPr>
          <p:cNvPr id="2" name="Title 1"/>
          <p:cNvSpPr>
            <a:spLocks noGrp="1"/>
          </p:cNvSpPr>
          <p:nvPr>
            <p:ph type="title"/>
          </p:nvPr>
        </p:nvSpPr>
        <p:spPr>
          <a:xfrm>
            <a:off x="914400" y="152400"/>
            <a:ext cx="7391400" cy="762000"/>
          </a:xfrm>
        </p:spPr>
        <p:txBody>
          <a:bodyPr>
            <a:normAutofit/>
          </a:bodyPr>
          <a:lstStyle/>
          <a:p>
            <a:pPr algn="ctr"/>
            <a:r>
              <a:rPr lang="en-US" sz="3200" dirty="0" smtClean="0">
                <a:solidFill>
                  <a:schemeClr val="accent5"/>
                </a:solidFill>
                <a:latin typeface="Arial Black" pitchFamily="34" charset="0"/>
              </a:rPr>
              <a:t>HDR REMOTE AFTERLOADING</a:t>
            </a:r>
            <a:endParaRPr lang="en-US" sz="3200" dirty="0">
              <a:solidFill>
                <a:schemeClr val="accent5"/>
              </a:solidFill>
              <a:latin typeface="Arial Black" pitchFamily="34" charset="0"/>
            </a:endParaRPr>
          </a:p>
        </p:txBody>
      </p:sp>
      <p:pic>
        <p:nvPicPr>
          <p:cNvPr id="5" name="Picture 4" descr="Remote Afterloader drawing 001.jpg"/>
          <p:cNvPicPr>
            <a:picLocks noChangeAspect="1"/>
          </p:cNvPicPr>
          <p:nvPr/>
        </p:nvPicPr>
        <p:blipFill>
          <a:blip r:embed="rId3" cstate="print"/>
          <a:stretch>
            <a:fillRect/>
          </a:stretch>
        </p:blipFill>
        <p:spPr>
          <a:xfrm>
            <a:off x="1295400" y="2438400"/>
            <a:ext cx="3505200" cy="3124200"/>
          </a:xfrm>
          <a:prstGeom prst="rect">
            <a:avLst/>
          </a:prstGeom>
        </p:spPr>
      </p:pic>
      <p:sp>
        <p:nvSpPr>
          <p:cNvPr id="8" name="TextBox 7"/>
          <p:cNvSpPr txBox="1"/>
          <p:nvPr/>
        </p:nvSpPr>
        <p:spPr>
          <a:xfrm>
            <a:off x="914400" y="762000"/>
            <a:ext cx="7239000" cy="1661993"/>
          </a:xfrm>
          <a:prstGeom prst="rect">
            <a:avLst/>
          </a:prstGeom>
          <a:noFill/>
        </p:spPr>
        <p:txBody>
          <a:bodyPr wrap="square" rtlCol="0">
            <a:spAutoFit/>
          </a:bodyPr>
          <a:lstStyle/>
          <a:p>
            <a:pPr algn="just"/>
            <a:r>
              <a:rPr lang="en-US" sz="1600" i="1" dirty="0" smtClean="0">
                <a:latin typeface="Arial" pitchFamily="34" charset="0"/>
                <a:cs typeface="Arial" pitchFamily="34" charset="0"/>
              </a:rPr>
              <a:t>Remote afterloading, using small cobalt sources of high activity, moving back and forth to simulate sources of different longer active length, was proposed in 1964 (Radiology,1964), to:</a:t>
            </a:r>
          </a:p>
          <a:p>
            <a:pPr algn="ctr"/>
            <a:r>
              <a:rPr lang="en-US" i="1" dirty="0" smtClean="0">
                <a:latin typeface="Arial" pitchFamily="34" charset="0"/>
                <a:cs typeface="Arial" pitchFamily="34" charset="0"/>
              </a:rPr>
              <a:t> </a:t>
            </a:r>
            <a:r>
              <a:rPr lang="en-US" b="1" i="1" dirty="0" smtClean="0">
                <a:solidFill>
                  <a:srgbClr val="FF0000"/>
                </a:solidFill>
                <a:latin typeface="Arial" pitchFamily="34" charset="0"/>
                <a:cs typeface="Arial" pitchFamily="34" charset="0"/>
              </a:rPr>
              <a:t>Eliminate radiation hazards to health personnel,</a:t>
            </a:r>
          </a:p>
          <a:p>
            <a:pPr algn="ctr"/>
            <a:r>
              <a:rPr lang="en-US" b="1" i="1" dirty="0" smtClean="0">
                <a:solidFill>
                  <a:srgbClr val="FF0000"/>
                </a:solidFill>
                <a:latin typeface="Arial" pitchFamily="34" charset="0"/>
                <a:cs typeface="Arial" pitchFamily="34" charset="0"/>
              </a:rPr>
              <a:t> Avoid long hospitalization, and </a:t>
            </a:r>
          </a:p>
          <a:p>
            <a:pPr algn="ctr"/>
            <a:r>
              <a:rPr lang="en-US" b="1" i="1" dirty="0" smtClean="0">
                <a:solidFill>
                  <a:srgbClr val="FF0000"/>
                </a:solidFill>
                <a:latin typeface="Arial" pitchFamily="34" charset="0"/>
                <a:cs typeface="Arial" pitchFamily="34" charset="0"/>
              </a:rPr>
              <a:t>Decrease patient discomfort</a:t>
            </a:r>
            <a:endParaRPr lang="en-US" b="1" i="1" dirty="0">
              <a:solidFill>
                <a:srgbClr val="FF0000"/>
              </a:solidFill>
              <a:latin typeface="Arial" pitchFamily="34" charset="0"/>
              <a:cs typeface="Arial" pitchFamily="34" charset="0"/>
            </a:endParaRPr>
          </a:p>
        </p:txBody>
      </p:sp>
      <p:sp>
        <p:nvSpPr>
          <p:cNvPr id="12" name="Rectangle 11"/>
          <p:cNvSpPr/>
          <p:nvPr/>
        </p:nvSpPr>
        <p:spPr>
          <a:xfrm>
            <a:off x="4724400" y="5029200"/>
            <a:ext cx="3429000" cy="261610"/>
          </a:xfrm>
          <a:prstGeom prst="rect">
            <a:avLst/>
          </a:prstGeom>
        </p:spPr>
        <p:txBody>
          <a:bodyPr wrap="square">
            <a:spAutoFit/>
          </a:bodyPr>
          <a:lstStyle/>
          <a:p>
            <a:pPr algn="ctr"/>
            <a:r>
              <a:rPr lang="en-US" sz="1100" i="1" dirty="0" smtClean="0"/>
              <a:t>Control panel</a:t>
            </a:r>
            <a:endParaRPr lang="en-US" sz="1100" i="1" dirty="0"/>
          </a:p>
        </p:txBody>
      </p:sp>
      <p:sp>
        <p:nvSpPr>
          <p:cNvPr id="14" name="TextBox 13"/>
          <p:cNvSpPr txBox="1"/>
          <p:nvPr/>
        </p:nvSpPr>
        <p:spPr>
          <a:xfrm>
            <a:off x="990600" y="5562599"/>
            <a:ext cx="7543800" cy="1138773"/>
          </a:xfrm>
          <a:prstGeom prst="rect">
            <a:avLst/>
          </a:prstGeom>
          <a:noFill/>
        </p:spPr>
        <p:txBody>
          <a:bodyPr wrap="square" rtlCol="0">
            <a:spAutoFit/>
          </a:bodyPr>
          <a:lstStyle/>
          <a:p>
            <a:pPr algn="ctr"/>
            <a:r>
              <a:rPr lang="en-US" b="1" dirty="0" smtClean="0">
                <a:solidFill>
                  <a:srgbClr val="FF0000"/>
                </a:solidFill>
                <a:latin typeface="Arial" pitchFamily="34" charset="0"/>
                <a:cs typeface="Arial" pitchFamily="34" charset="0"/>
              </a:rPr>
              <a:t>This HDR Remote Afterloader remained in use at MSKCC, from its installation in 1964 until 1979,  when it was replaced by a commercial unit. </a:t>
            </a:r>
            <a:endParaRPr lang="en-US" b="1" dirty="0" smtClean="0">
              <a:solidFill>
                <a:srgbClr val="FF0000"/>
              </a:solidFill>
            </a:endParaRPr>
          </a:p>
          <a:p>
            <a:endParaRPr lang="en-US" sz="1400" b="1" dirty="0"/>
          </a:p>
        </p:txBody>
      </p:sp>
      <p:pic>
        <p:nvPicPr>
          <p:cNvPr id="9" name="Picture 8" descr="intracavitary cervix application three 001.jpg"/>
          <p:cNvPicPr>
            <a:picLocks noChangeAspect="1"/>
          </p:cNvPicPr>
          <p:nvPr/>
        </p:nvPicPr>
        <p:blipFill>
          <a:blip r:embed="rId4" cstate="print"/>
          <a:stretch>
            <a:fillRect/>
          </a:stretch>
        </p:blipFill>
        <p:spPr>
          <a:xfrm>
            <a:off x="4876800" y="2743200"/>
            <a:ext cx="3429000" cy="2154936"/>
          </a:xfrm>
          <a:prstGeom prst="rect">
            <a:avLst/>
          </a:prstGeom>
        </p:spPr>
      </p:pic>
    </p:spTree>
  </p:cSld>
  <p:clrMapOvr>
    <a:masterClrMapping/>
  </p:clrMapOvr>
  <p:transition advTm="16422"/>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omprehensive report0001 (2).jpg"/>
          <p:cNvPicPr>
            <a:picLocks noGrp="1" noChangeAspect="1"/>
          </p:cNvPicPr>
          <p:nvPr>
            <p:ph idx="1"/>
          </p:nvPr>
        </p:nvPicPr>
        <p:blipFill>
          <a:blip r:embed="rId3" cstate="print"/>
          <a:stretch>
            <a:fillRect/>
          </a:stretch>
        </p:blipFill>
        <p:spPr>
          <a:xfrm>
            <a:off x="1295400" y="2514600"/>
            <a:ext cx="2971800" cy="3962400"/>
          </a:xfrm>
        </p:spPr>
      </p:pic>
      <p:sp>
        <p:nvSpPr>
          <p:cNvPr id="3" name="Slide Number Placeholder 2"/>
          <p:cNvSpPr>
            <a:spLocks noGrp="1"/>
          </p:cNvSpPr>
          <p:nvPr>
            <p:ph type="sldNum" sz="quarter" idx="12"/>
          </p:nvPr>
        </p:nvSpPr>
        <p:spPr/>
        <p:txBody>
          <a:bodyPr/>
          <a:lstStyle/>
          <a:p>
            <a:fld id="{28E57388-A3BC-4B2C-A6D4-8F2436339BA4}" type="slidenum">
              <a:rPr lang="en-US" smtClean="0"/>
              <a:pPr/>
              <a:t>27</a:t>
            </a:fld>
            <a:endParaRPr lang="en-US" dirty="0"/>
          </a:p>
        </p:txBody>
      </p:sp>
      <p:sp>
        <p:nvSpPr>
          <p:cNvPr id="4" name="Title 3"/>
          <p:cNvSpPr>
            <a:spLocks noGrp="1"/>
          </p:cNvSpPr>
          <p:nvPr>
            <p:ph type="title"/>
          </p:nvPr>
        </p:nvSpPr>
        <p:spPr>
          <a:xfrm>
            <a:off x="685800" y="228600"/>
            <a:ext cx="7696200" cy="914400"/>
          </a:xfrm>
        </p:spPr>
        <p:txBody>
          <a:bodyPr>
            <a:normAutofit/>
          </a:bodyPr>
          <a:lstStyle/>
          <a:p>
            <a:pPr algn="ctr"/>
            <a:r>
              <a:rPr lang="en-US" sz="2400" dirty="0" smtClean="0">
                <a:solidFill>
                  <a:schemeClr val="accent1"/>
                </a:solidFill>
                <a:latin typeface="Arial Black" pitchFamily="34" charset="0"/>
              </a:rPr>
              <a:t>INVESTIGATION OF LOW ENERGY RADIONUCLIDES  AT MSKCC (1966-1967)</a:t>
            </a:r>
            <a:endParaRPr lang="en-US" sz="2400" dirty="0">
              <a:latin typeface="Arial Black" pitchFamily="34" charset="0"/>
            </a:endParaRPr>
          </a:p>
        </p:txBody>
      </p:sp>
      <p:pic>
        <p:nvPicPr>
          <p:cNvPr id="6" name="Picture 5" descr="radaiation exposure vs radionuclides 001.jpg"/>
          <p:cNvPicPr>
            <a:picLocks noChangeAspect="1"/>
          </p:cNvPicPr>
          <p:nvPr/>
        </p:nvPicPr>
        <p:blipFill>
          <a:blip r:embed="rId4" cstate="print"/>
          <a:stretch>
            <a:fillRect/>
          </a:stretch>
        </p:blipFill>
        <p:spPr>
          <a:xfrm>
            <a:off x="4343400" y="2514600"/>
            <a:ext cx="3810000" cy="3962400"/>
          </a:xfrm>
          <a:prstGeom prst="rect">
            <a:avLst/>
          </a:prstGeom>
        </p:spPr>
      </p:pic>
      <p:sp>
        <p:nvSpPr>
          <p:cNvPr id="7" name="TextBox 6"/>
          <p:cNvSpPr txBox="1"/>
          <p:nvPr/>
        </p:nvSpPr>
        <p:spPr>
          <a:xfrm>
            <a:off x="1066800" y="1143000"/>
            <a:ext cx="7162800" cy="1508105"/>
          </a:xfrm>
          <a:prstGeom prst="rect">
            <a:avLst/>
          </a:prstGeom>
          <a:noFill/>
        </p:spPr>
        <p:txBody>
          <a:bodyPr wrap="square" rtlCol="0">
            <a:spAutoFit/>
          </a:bodyPr>
          <a:lstStyle/>
          <a:p>
            <a:pPr algn="just"/>
            <a:r>
              <a:rPr lang="en-US" sz="1600" dirty="0" smtClean="0">
                <a:latin typeface="Arial" pitchFamily="34" charset="0"/>
                <a:cs typeface="Arial" pitchFamily="34" charset="0"/>
              </a:rPr>
              <a:t>Investigation of low energy radionuclides </a:t>
            </a:r>
            <a:r>
              <a:rPr lang="en-US" sz="1600" dirty="0" smtClean="0">
                <a:solidFill>
                  <a:srgbClr val="FF0000"/>
                </a:solidFill>
                <a:latin typeface="Arial" pitchFamily="34" charset="0"/>
                <a:cs typeface="Arial" pitchFamily="34" charset="0"/>
              </a:rPr>
              <a:t>(Iodine-125, Cesium-131, and Xenon-133) </a:t>
            </a:r>
            <a:r>
              <a:rPr lang="en-US" sz="1600" dirty="0" smtClean="0">
                <a:latin typeface="Arial" pitchFamily="34" charset="0"/>
                <a:cs typeface="Arial" pitchFamily="34" charset="0"/>
              </a:rPr>
              <a:t>was undertaken in 1966, to explore the possibility of further decreasing radiation exposure. From this experience we concluded that: </a:t>
            </a:r>
            <a:r>
              <a:rPr lang="en-US" sz="1600" b="1" dirty="0" smtClean="0">
                <a:solidFill>
                  <a:srgbClr val="FF0000"/>
                </a:solidFill>
                <a:latin typeface="Arial" pitchFamily="34" charset="0"/>
                <a:cs typeface="Arial" pitchFamily="34" charset="0"/>
              </a:rPr>
              <a:t> </a:t>
            </a:r>
          </a:p>
          <a:p>
            <a:pPr algn="just"/>
            <a:r>
              <a:rPr lang="en-US" sz="1600" b="1" dirty="0" smtClean="0">
                <a:solidFill>
                  <a:srgbClr val="FF0000"/>
                </a:solidFill>
                <a:latin typeface="Arial" pitchFamily="34" charset="0"/>
                <a:cs typeface="Arial" pitchFamily="34" charset="0"/>
              </a:rPr>
              <a:t>I-125 sources were a promising substitute for high energy sources; and  radiation exposure to personnel was reduced considerably</a:t>
            </a:r>
            <a:r>
              <a:rPr lang="en-US" sz="1600" b="1" dirty="0" smtClean="0">
                <a:latin typeface="Arial" pitchFamily="34" charset="0"/>
                <a:cs typeface="Arial" pitchFamily="34" charset="0"/>
              </a:rPr>
              <a:t>.</a:t>
            </a:r>
          </a:p>
          <a:p>
            <a:pPr algn="just"/>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93750"/>
          </a:xfrm>
        </p:spPr>
        <p:txBody>
          <a:bodyPr>
            <a:noAutofit/>
          </a:bodyPr>
          <a:lstStyle/>
          <a:p>
            <a:pPr algn="ctr"/>
            <a:r>
              <a:rPr lang="en-US" sz="2200" dirty="0" smtClean="0">
                <a:solidFill>
                  <a:schemeClr val="accent5"/>
                </a:solidFill>
                <a:latin typeface="Arial Black" pitchFamily="34" charset="0"/>
              </a:rPr>
              <a:t>INVESTIGATION OF IODINE-125 AND HDR REMOTE AFTERLOADING AT MSKCC (1968-1971)</a:t>
            </a:r>
            <a:endParaRPr lang="en-US" sz="2200" dirty="0">
              <a:solidFill>
                <a:schemeClr val="accent5"/>
              </a:solidFill>
              <a:latin typeface="Arial Black" pitchFamily="34" charset="0"/>
            </a:endParaRPr>
          </a:p>
        </p:txBody>
      </p:sp>
      <p:pic>
        <p:nvPicPr>
          <p:cNvPr id="8" name="Content Placeholder 7" descr="FINAL REPORT RESEARCH RA&amp; I 1250001.jpg"/>
          <p:cNvPicPr>
            <a:picLocks noGrp="1" noChangeAspect="1"/>
          </p:cNvPicPr>
          <p:nvPr>
            <p:ph sz="quarter" idx="2"/>
          </p:nvPr>
        </p:nvPicPr>
        <p:blipFill>
          <a:blip r:embed="rId3" cstate="print"/>
          <a:stretch>
            <a:fillRect/>
          </a:stretch>
        </p:blipFill>
        <p:spPr>
          <a:xfrm>
            <a:off x="1143000" y="3200400"/>
            <a:ext cx="2497975" cy="3200400"/>
          </a:xfrm>
        </p:spPr>
      </p:pic>
      <p:pic>
        <p:nvPicPr>
          <p:cNvPr id="11" name="Content Placeholder 3" descr="AEC report for I-125 001.jpg"/>
          <p:cNvPicPr>
            <a:picLocks noGrp="1" noChangeAspect="1"/>
          </p:cNvPicPr>
          <p:nvPr>
            <p:ph sz="quarter" idx="4"/>
          </p:nvPr>
        </p:nvPicPr>
        <p:blipFill>
          <a:blip r:embed="rId4" cstate="print"/>
          <a:stretch>
            <a:fillRect/>
          </a:stretch>
        </p:blipFill>
        <p:spPr>
          <a:xfrm>
            <a:off x="4724400" y="3124200"/>
            <a:ext cx="3048000" cy="3276600"/>
          </a:xfrm>
        </p:spPr>
      </p:pic>
      <p:sp>
        <p:nvSpPr>
          <p:cNvPr id="7" name="Slide Number Placeholder 6"/>
          <p:cNvSpPr>
            <a:spLocks noGrp="1"/>
          </p:cNvSpPr>
          <p:nvPr>
            <p:ph type="sldNum" sz="quarter" idx="12"/>
          </p:nvPr>
        </p:nvSpPr>
        <p:spPr/>
        <p:txBody>
          <a:bodyPr/>
          <a:lstStyle/>
          <a:p>
            <a:fld id="{28E57388-A3BC-4B2C-A6D4-8F2436339BA4}" type="slidenum">
              <a:rPr lang="en-US" smtClean="0"/>
              <a:pPr/>
              <a:t>28</a:t>
            </a:fld>
            <a:endParaRPr lang="en-US" dirty="0"/>
          </a:p>
        </p:txBody>
      </p:sp>
      <p:sp>
        <p:nvSpPr>
          <p:cNvPr id="6" name="TextBox 5"/>
          <p:cNvSpPr txBox="1"/>
          <p:nvPr/>
        </p:nvSpPr>
        <p:spPr>
          <a:xfrm>
            <a:off x="685800" y="990600"/>
            <a:ext cx="7848600" cy="2062103"/>
          </a:xfrm>
          <a:prstGeom prst="rect">
            <a:avLst/>
          </a:prstGeom>
          <a:noFill/>
        </p:spPr>
        <p:txBody>
          <a:bodyPr wrap="square" rtlCol="0">
            <a:spAutoFit/>
          </a:bodyPr>
          <a:lstStyle/>
          <a:p>
            <a:pPr algn="just"/>
            <a:r>
              <a:rPr lang="en-US" sz="1600" i="1" dirty="0" smtClean="0">
                <a:latin typeface="Arial" pitchFamily="34" charset="0"/>
                <a:cs typeface="Arial" pitchFamily="34" charset="0"/>
              </a:rPr>
              <a:t>A more comprehensive investigation  was conducted by Jean St Germain, Garrett Holt and Basil Hilaris in 1968. We investigated radiation protection issues; seed design, construction, calibration  and dosimetric issues; and obtained clinical experience  with  I-125 ( in 234 pts) and HDR  remote afterloading (in 196 pts). </a:t>
            </a:r>
          </a:p>
          <a:p>
            <a:pPr algn="just"/>
            <a:r>
              <a:rPr lang="en-US" sz="1600" i="1" dirty="0" smtClean="0">
                <a:latin typeface="Arial" pitchFamily="34" charset="0"/>
                <a:cs typeface="Arial" pitchFamily="34" charset="0"/>
              </a:rPr>
              <a:t>		</a:t>
            </a:r>
            <a:r>
              <a:rPr lang="en-US" sz="1600" b="1" i="1" dirty="0" smtClean="0">
                <a:latin typeface="Arial" pitchFamily="34" charset="0"/>
                <a:cs typeface="Arial" pitchFamily="34" charset="0"/>
              </a:rPr>
              <a:t>The USDHEW response was as follows: </a:t>
            </a:r>
          </a:p>
          <a:p>
            <a:pPr algn="ctr"/>
            <a:r>
              <a:rPr lang="en-US" sz="1600" b="1" i="1" dirty="0" smtClean="0">
                <a:solidFill>
                  <a:srgbClr val="FF0000"/>
                </a:solidFill>
                <a:latin typeface="Arial" pitchFamily="34" charset="0"/>
                <a:cs typeface="Arial" pitchFamily="34" charset="0"/>
              </a:rPr>
              <a:t>‘”The section on Iodine-125 appears to be significant for brachytherapy; </a:t>
            </a:r>
          </a:p>
          <a:p>
            <a:pPr algn="ctr"/>
            <a:r>
              <a:rPr lang="en-US" sz="1600" b="1" i="1" dirty="0" smtClean="0">
                <a:solidFill>
                  <a:srgbClr val="FF0000"/>
                </a:solidFill>
                <a:latin typeface="Arial" pitchFamily="34" charset="0"/>
                <a:cs typeface="Arial" pitchFamily="34" charset="0"/>
              </a:rPr>
              <a:t>The section on HDR remote afterloading is not, because the traditional techniques with radium are already well established</a:t>
            </a:r>
            <a:r>
              <a:rPr lang="en-US" sz="1600" b="1" dirty="0" smtClean="0">
                <a:solidFill>
                  <a:srgbClr val="FF0000"/>
                </a:solidFill>
                <a:latin typeface="Arial" pitchFamily="34" charset="0"/>
                <a:cs typeface="Arial" pitchFamily="34" charset="0"/>
              </a:rPr>
              <a:t>  and very effective”.</a:t>
            </a:r>
            <a:endParaRPr lang="en-US"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anel at MH (anderson, st germain etc) 001.jpg"/>
          <p:cNvPicPr>
            <a:picLocks noGrp="1" noChangeAspect="1"/>
          </p:cNvPicPr>
          <p:nvPr>
            <p:ph idx="1"/>
          </p:nvPr>
        </p:nvPicPr>
        <p:blipFill>
          <a:blip r:embed="rId3" cstate="print"/>
          <a:stretch>
            <a:fillRect/>
          </a:stretch>
        </p:blipFill>
        <p:spPr>
          <a:xfrm>
            <a:off x="570807" y="1219200"/>
            <a:ext cx="7277793" cy="5062437"/>
          </a:xfrm>
        </p:spPr>
      </p:pic>
      <p:sp>
        <p:nvSpPr>
          <p:cNvPr id="4" name="Slide Number Placeholder 3"/>
          <p:cNvSpPr>
            <a:spLocks noGrp="1"/>
          </p:cNvSpPr>
          <p:nvPr>
            <p:ph type="sldNum" sz="quarter" idx="12"/>
          </p:nvPr>
        </p:nvSpPr>
        <p:spPr/>
        <p:txBody>
          <a:bodyPr/>
          <a:lstStyle/>
          <a:p>
            <a:fld id="{28E57388-A3BC-4B2C-A6D4-8F2436339BA4}" type="slidenum">
              <a:rPr lang="en-US" smtClean="0"/>
              <a:pPr/>
              <a:t>29</a:t>
            </a:fld>
            <a:endParaRPr lang="en-US" dirty="0"/>
          </a:p>
        </p:txBody>
      </p:sp>
      <p:sp>
        <p:nvSpPr>
          <p:cNvPr id="2" name="Title 1"/>
          <p:cNvSpPr>
            <a:spLocks noGrp="1"/>
          </p:cNvSpPr>
          <p:nvPr>
            <p:ph type="title"/>
          </p:nvPr>
        </p:nvSpPr>
        <p:spPr>
          <a:xfrm>
            <a:off x="304800" y="320040"/>
            <a:ext cx="7620000" cy="975360"/>
          </a:xfrm>
        </p:spPr>
        <p:txBody>
          <a:bodyPr>
            <a:normAutofit fontScale="90000"/>
          </a:bodyPr>
          <a:lstStyle/>
          <a:p>
            <a:r>
              <a:rPr lang="en-US" sz="4000" dirty="0" smtClean="0">
                <a:solidFill>
                  <a:schemeClr val="accent5"/>
                </a:solidFill>
                <a:latin typeface="Arial Black" pitchFamily="34" charset="0"/>
              </a:rPr>
              <a:t>The Working Team in the 70’s</a:t>
            </a:r>
            <a:endParaRPr lang="en-US" sz="4000" dirty="0">
              <a:solidFill>
                <a:schemeClr val="accent5"/>
              </a:solidFill>
              <a:latin typeface="Arial Black" pitchFamily="34" charset="0"/>
            </a:endParaRPr>
          </a:p>
        </p:txBody>
      </p:sp>
    </p:spTree>
  </p:cSld>
  <p:clrMapOvr>
    <a:masterClrMapping/>
  </p:clrMapOvr>
  <p:transition advTm="1153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OF RADIOACTIVITY</a:t>
            </a:r>
            <a:endParaRPr lang="en-US" dirty="0"/>
          </a:p>
        </p:txBody>
      </p:sp>
      <p:sp>
        <p:nvSpPr>
          <p:cNvPr id="3" name="Text Placeholder 2"/>
          <p:cNvSpPr>
            <a:spLocks noGrp="1"/>
          </p:cNvSpPr>
          <p:nvPr>
            <p:ph type="body" idx="1"/>
          </p:nvPr>
        </p:nvSpPr>
        <p:spPr/>
        <p:txBody>
          <a:bodyPr>
            <a:normAutofit fontScale="92500" lnSpcReduction="10000"/>
          </a:bodyPr>
          <a:lstStyle/>
          <a:p>
            <a:pPr algn="ctr"/>
            <a:r>
              <a:rPr lang="en-US" b="1" dirty="0" smtClean="0"/>
              <a:t>The Curies </a:t>
            </a:r>
          </a:p>
          <a:p>
            <a:pPr algn="ctr"/>
            <a:r>
              <a:rPr lang="en-US" b="1" dirty="0" smtClean="0"/>
              <a:t>(Pierre, Marie and Irene</a:t>
            </a:r>
            <a:r>
              <a:rPr lang="en-US" dirty="0" smtClean="0"/>
              <a:t>)</a:t>
            </a:r>
            <a:endParaRPr lang="en-US" dirty="0"/>
          </a:p>
        </p:txBody>
      </p:sp>
      <p:pic>
        <p:nvPicPr>
          <p:cNvPr id="8" name="Content Placeholder 6" descr="the Curies 001.jpg"/>
          <p:cNvPicPr>
            <a:picLocks noGrp="1" noChangeAspect="1"/>
          </p:cNvPicPr>
          <p:nvPr>
            <p:ph sz="quarter" idx="2"/>
          </p:nvPr>
        </p:nvPicPr>
        <p:blipFill>
          <a:blip r:embed="rId3" cstate="print"/>
          <a:stretch>
            <a:fillRect/>
          </a:stretch>
        </p:blipFill>
        <p:spPr>
          <a:xfrm>
            <a:off x="990600" y="1447800"/>
            <a:ext cx="3200400" cy="3581400"/>
          </a:xfrm>
        </p:spPr>
      </p:pic>
      <p:sp>
        <p:nvSpPr>
          <p:cNvPr id="6" name="Content Placeholder 5"/>
          <p:cNvSpPr>
            <a:spLocks noGrp="1"/>
          </p:cNvSpPr>
          <p:nvPr>
            <p:ph sz="quarter" idx="4"/>
          </p:nvPr>
        </p:nvSpPr>
        <p:spPr>
          <a:xfrm>
            <a:off x="4495801" y="1444294"/>
            <a:ext cx="4191000" cy="4270706"/>
          </a:xfrm>
        </p:spPr>
        <p:txBody>
          <a:bodyPr>
            <a:normAutofit fontScale="92500" lnSpcReduction="20000"/>
          </a:bodyPr>
          <a:lstStyle/>
          <a:p>
            <a:pPr algn="ctr">
              <a:buNone/>
            </a:pPr>
            <a:r>
              <a:rPr lang="en-US" sz="2000" dirty="0" smtClean="0"/>
              <a:t>Few days are so significant as</a:t>
            </a:r>
          </a:p>
          <a:p>
            <a:pPr algn="ctr">
              <a:buNone/>
            </a:pPr>
            <a:endParaRPr lang="en-US" sz="2200" b="1" dirty="0" smtClean="0"/>
          </a:p>
          <a:p>
            <a:pPr algn="ctr">
              <a:buNone/>
            </a:pPr>
            <a:r>
              <a:rPr lang="en-US" sz="2600" b="1" dirty="0" smtClean="0"/>
              <a:t>December 26, 1898</a:t>
            </a:r>
          </a:p>
          <a:p>
            <a:pPr algn="ctr">
              <a:buNone/>
            </a:pPr>
            <a:endParaRPr lang="en-US" sz="2200" b="1" dirty="0" smtClean="0"/>
          </a:p>
          <a:p>
            <a:pPr marL="365760" lvl="1" indent="-256032" algn="ctr">
              <a:spcBef>
                <a:spcPts val="0"/>
              </a:spcBef>
              <a:buSzPct val="68000"/>
              <a:buNone/>
            </a:pPr>
            <a:r>
              <a:rPr lang="en-US" dirty="0" smtClean="0"/>
              <a:t>The day that Marie Curie stated at the French Academy of Science that:</a:t>
            </a:r>
          </a:p>
          <a:p>
            <a:pPr marL="365760" lvl="1" indent="-256032" algn="ctr">
              <a:spcBef>
                <a:spcPts val="0"/>
              </a:spcBef>
              <a:buSzPct val="68000"/>
              <a:buNone/>
            </a:pPr>
            <a:r>
              <a:rPr lang="en-US" dirty="0" smtClean="0"/>
              <a:t>“ The object of the present work is the announcement of research which I have been carrying on for more than four  years on radioactive bodies, which demonstrated that a new element strongly radioactive, that is </a:t>
            </a:r>
            <a:r>
              <a:rPr lang="en-US" sz="2200" b="1" dirty="0" smtClean="0"/>
              <a:t>radium,</a:t>
            </a:r>
            <a:r>
              <a:rPr lang="en-US" dirty="0" smtClean="0"/>
              <a:t> exists.”</a:t>
            </a:r>
          </a:p>
          <a:p>
            <a:pPr algn="ctr">
              <a:buNone/>
            </a:pPr>
            <a:endParaRPr lang="en-US" sz="2200" dirty="0" smtClean="0"/>
          </a:p>
          <a:p>
            <a:pPr algn="ctr">
              <a:buNone/>
            </a:pPr>
            <a:endParaRPr lang="en-US" b="1" dirty="0"/>
          </a:p>
        </p:txBody>
      </p:sp>
      <p:sp>
        <p:nvSpPr>
          <p:cNvPr id="7" name="Slide Number Placeholder 6"/>
          <p:cNvSpPr>
            <a:spLocks noGrp="1"/>
          </p:cNvSpPr>
          <p:nvPr>
            <p:ph type="sldNum" sz="quarter" idx="12"/>
          </p:nvPr>
        </p:nvSpPr>
        <p:spPr/>
        <p:txBody>
          <a:bodyPr/>
          <a:lstStyle/>
          <a:p>
            <a:fld id="{28E57388-A3BC-4B2C-A6D4-8F2436339BA4}"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rst H+N implant by Henschke 001.jpg"/>
          <p:cNvPicPr>
            <a:picLocks noGrp="1" noChangeAspect="1"/>
          </p:cNvPicPr>
          <p:nvPr>
            <p:ph idx="1"/>
          </p:nvPr>
        </p:nvPicPr>
        <p:blipFill>
          <a:blip r:embed="rId3" cstate="print"/>
          <a:stretch>
            <a:fillRect/>
          </a:stretch>
        </p:blipFill>
        <p:spPr>
          <a:xfrm>
            <a:off x="609600" y="1752600"/>
            <a:ext cx="3810000" cy="2895600"/>
          </a:xfrm>
        </p:spPr>
      </p:pic>
      <p:sp>
        <p:nvSpPr>
          <p:cNvPr id="4" name="Slide Number Placeholder 3"/>
          <p:cNvSpPr>
            <a:spLocks noGrp="1"/>
          </p:cNvSpPr>
          <p:nvPr>
            <p:ph type="sldNum" sz="quarter" idx="12"/>
          </p:nvPr>
        </p:nvSpPr>
        <p:spPr/>
        <p:txBody>
          <a:bodyPr/>
          <a:lstStyle/>
          <a:p>
            <a:fld id="{28E57388-A3BC-4B2C-A6D4-8F2436339BA4}" type="slidenum">
              <a:rPr lang="en-US" smtClean="0"/>
              <a:pPr/>
              <a:t>30</a:t>
            </a:fld>
            <a:endParaRPr lang="en-US" dirty="0"/>
          </a:p>
        </p:txBody>
      </p:sp>
      <p:sp>
        <p:nvSpPr>
          <p:cNvPr id="2" name="Title 1"/>
          <p:cNvSpPr>
            <a:spLocks noGrp="1"/>
          </p:cNvSpPr>
          <p:nvPr>
            <p:ph type="title"/>
          </p:nvPr>
        </p:nvSpPr>
        <p:spPr>
          <a:xfrm>
            <a:off x="304800" y="304800"/>
            <a:ext cx="8534400" cy="685800"/>
          </a:xfrm>
        </p:spPr>
        <p:txBody>
          <a:bodyPr>
            <a:normAutofit fontScale="90000"/>
          </a:bodyPr>
          <a:lstStyle/>
          <a:p>
            <a:pPr algn="ctr"/>
            <a:r>
              <a:rPr lang="en-US" sz="2800" b="0" i="1" dirty="0" smtClean="0">
                <a:solidFill>
                  <a:schemeClr val="accent1"/>
                </a:solidFill>
              </a:rPr>
              <a:t> </a:t>
            </a:r>
            <a:r>
              <a:rPr lang="en-US" sz="3600" dirty="0" smtClean="0">
                <a:solidFill>
                  <a:schemeClr val="accent5"/>
                </a:solidFill>
                <a:latin typeface="Arial Black" pitchFamily="34" charset="0"/>
              </a:rPr>
              <a:t>AFTERLOADING IN H&amp;N CANCER</a:t>
            </a:r>
            <a:endParaRPr lang="en-US" sz="3600" dirty="0">
              <a:solidFill>
                <a:schemeClr val="accent5"/>
              </a:solidFill>
              <a:latin typeface="Arial Black" pitchFamily="34" charset="0"/>
            </a:endParaRPr>
          </a:p>
        </p:txBody>
      </p:sp>
      <p:sp>
        <p:nvSpPr>
          <p:cNvPr id="6" name="TextBox 5"/>
          <p:cNvSpPr txBox="1"/>
          <p:nvPr/>
        </p:nvSpPr>
        <p:spPr>
          <a:xfrm>
            <a:off x="533400" y="4724400"/>
            <a:ext cx="4038600" cy="1200329"/>
          </a:xfrm>
          <a:prstGeom prst="rect">
            <a:avLst/>
          </a:prstGeom>
          <a:noFill/>
        </p:spPr>
        <p:txBody>
          <a:bodyPr wrap="square" rtlCol="0">
            <a:spAutoFit/>
          </a:bodyPr>
          <a:lstStyle/>
          <a:p>
            <a:pPr algn="just"/>
            <a:r>
              <a:rPr lang="en-US" i="1" dirty="0" smtClean="0">
                <a:latin typeface="Arial" pitchFamily="34" charset="0"/>
                <a:cs typeface="Arial" pitchFamily="34" charset="0"/>
              </a:rPr>
              <a:t>The first postoperative afterloading H+N implant, using Gold-198 seeds, was performed by Henschke at Ohio State University in 1953.</a:t>
            </a:r>
            <a:endParaRPr lang="en-US" i="1" dirty="0">
              <a:latin typeface="Arial" pitchFamily="34" charset="0"/>
              <a:cs typeface="Arial" pitchFamily="34" charset="0"/>
            </a:endParaRPr>
          </a:p>
        </p:txBody>
      </p:sp>
      <p:pic>
        <p:nvPicPr>
          <p:cNvPr id="7" name="Content Placeholder 4" descr="H+N example two 001.jpg"/>
          <p:cNvPicPr>
            <a:picLocks noChangeAspect="1"/>
          </p:cNvPicPr>
          <p:nvPr/>
        </p:nvPicPr>
        <p:blipFill>
          <a:blip r:embed="rId4" cstate="print"/>
          <a:stretch>
            <a:fillRect/>
          </a:stretch>
        </p:blipFill>
        <p:spPr>
          <a:xfrm>
            <a:off x="4572000" y="1752600"/>
            <a:ext cx="4038600" cy="4953000"/>
          </a:xfrm>
          <a:prstGeom prst="rect">
            <a:avLst/>
          </a:prstGeom>
        </p:spPr>
      </p:pic>
      <p:sp>
        <p:nvSpPr>
          <p:cNvPr id="8" name="Rectangle 7"/>
          <p:cNvSpPr/>
          <p:nvPr/>
        </p:nvSpPr>
        <p:spPr>
          <a:xfrm>
            <a:off x="457200" y="914400"/>
            <a:ext cx="8229600" cy="707886"/>
          </a:xfrm>
          <a:prstGeom prst="rect">
            <a:avLst/>
          </a:prstGeom>
        </p:spPr>
        <p:txBody>
          <a:bodyPr wrap="square">
            <a:spAutoFit/>
          </a:bodyPr>
          <a:lstStyle/>
          <a:p>
            <a:pPr algn="ctr"/>
            <a:r>
              <a:rPr lang="en-US" sz="2000" i="1" dirty="0" smtClean="0">
                <a:latin typeface="Arial" pitchFamily="34" charset="0"/>
                <a:cs typeface="Arial" pitchFamily="34" charset="0"/>
              </a:rPr>
              <a:t>The role of brachytherapy in H&amp;N cancer was reestablished after the introduction of afterloading techniques and artificial radionuclides</a:t>
            </a:r>
            <a:r>
              <a:rPr lang="en-US" sz="2000" dirty="0" smtClean="0">
                <a:latin typeface="Arial" pitchFamily="34" charset="0"/>
                <a:cs typeface="Arial" pitchFamily="34" charset="0"/>
              </a:rPr>
              <a:t>.</a:t>
            </a:r>
          </a:p>
        </p:txBody>
      </p:sp>
    </p:spTree>
  </p:cSld>
  <p:clrMapOvr>
    <a:masterClrMapping/>
  </p:clrMapOvr>
  <p:transition advTm="18906"/>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7772400" cy="5257800"/>
          </a:xfrm>
        </p:spPr>
        <p:txBody>
          <a:bodyPr/>
          <a:lstStyle/>
          <a:p>
            <a:pPr algn="ctr"/>
            <a:r>
              <a:rPr lang="en-US" sz="2000" i="1" dirty="0" smtClean="0">
                <a:latin typeface="Arial" pitchFamily="34" charset="0"/>
                <a:cs typeface="Arial" pitchFamily="34" charset="0"/>
              </a:rPr>
              <a:t>Manual afterloading of Ir-192 in conjunction with  conservative surgery  ((lumpectomy) revived interest in brachytherapy.</a:t>
            </a:r>
          </a:p>
          <a:p>
            <a:endParaRPr lang="en-US" dirty="0"/>
          </a:p>
        </p:txBody>
      </p:sp>
      <p:sp>
        <p:nvSpPr>
          <p:cNvPr id="5" name="Slide Number Placeholder 4"/>
          <p:cNvSpPr>
            <a:spLocks noGrp="1"/>
          </p:cNvSpPr>
          <p:nvPr>
            <p:ph type="sldNum" sz="quarter" idx="12"/>
          </p:nvPr>
        </p:nvSpPr>
        <p:spPr/>
        <p:txBody>
          <a:bodyPr/>
          <a:lstStyle/>
          <a:p>
            <a:fld id="{28E57388-A3BC-4B2C-A6D4-8F2436339BA4}" type="slidenum">
              <a:rPr lang="en-US" smtClean="0"/>
              <a:pPr/>
              <a:t>31</a:t>
            </a:fld>
            <a:endParaRPr lang="en-US" dirty="0"/>
          </a:p>
        </p:txBody>
      </p:sp>
      <p:sp>
        <p:nvSpPr>
          <p:cNvPr id="2" name="Title 1"/>
          <p:cNvSpPr>
            <a:spLocks noGrp="1"/>
          </p:cNvSpPr>
          <p:nvPr>
            <p:ph type="title"/>
          </p:nvPr>
        </p:nvSpPr>
        <p:spPr>
          <a:xfrm>
            <a:off x="457200" y="152400"/>
            <a:ext cx="8001000" cy="1066800"/>
          </a:xfrm>
        </p:spPr>
        <p:txBody>
          <a:bodyPr>
            <a:normAutofit fontScale="90000"/>
          </a:bodyPr>
          <a:lstStyle/>
          <a:p>
            <a:pPr algn="ctr"/>
            <a:r>
              <a:rPr lang="en-US" sz="3600" b="1" dirty="0" smtClean="0"/>
              <a:t> </a:t>
            </a:r>
            <a:br>
              <a:rPr lang="en-US" sz="3600" b="1" dirty="0" smtClean="0"/>
            </a:br>
            <a:r>
              <a:rPr lang="en-US" sz="3100" b="1" dirty="0" smtClean="0">
                <a:solidFill>
                  <a:schemeClr val="accent1"/>
                </a:solidFill>
              </a:rPr>
              <a:t>     </a:t>
            </a:r>
            <a:r>
              <a:rPr lang="en-US" sz="3100" i="1" dirty="0" smtClean="0">
                <a:solidFill>
                  <a:schemeClr val="accent5"/>
                </a:solidFill>
                <a:latin typeface="Arial Black" pitchFamily="34" charset="0"/>
              </a:rPr>
              <a:t>AFTERLOADING IN BREAST CANCER </a:t>
            </a:r>
            <a:r>
              <a:rPr lang="en-US" sz="2200" dirty="0" smtClean="0"/>
              <a:t/>
            </a:r>
            <a:br>
              <a:rPr lang="en-US" sz="2200" dirty="0" smtClean="0"/>
            </a:br>
            <a:endParaRPr lang="en-US" sz="2200" dirty="0"/>
          </a:p>
        </p:txBody>
      </p:sp>
      <p:pic>
        <p:nvPicPr>
          <p:cNvPr id="4" name="Picture 3" descr="breast example one 001.jpg"/>
          <p:cNvPicPr>
            <a:picLocks noChangeAspect="1"/>
          </p:cNvPicPr>
          <p:nvPr/>
        </p:nvPicPr>
        <p:blipFill>
          <a:blip r:embed="rId3" cstate="print"/>
          <a:stretch>
            <a:fillRect/>
          </a:stretch>
        </p:blipFill>
        <p:spPr>
          <a:xfrm>
            <a:off x="838200" y="1905000"/>
            <a:ext cx="7696200" cy="4343400"/>
          </a:xfrm>
          <a:prstGeom prst="rect">
            <a:avLst/>
          </a:prstGeom>
        </p:spPr>
      </p:pic>
    </p:spTree>
  </p:cSld>
  <p:clrMapOvr>
    <a:masterClrMapping/>
  </p:clrMapOvr>
  <p:transition advTm="15047"/>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800600"/>
          </a:xfrm>
        </p:spPr>
        <p:txBody>
          <a:bodyPr/>
          <a:lstStyle/>
          <a:p>
            <a:endParaRPr lang="en-US" sz="1400" u="sng" dirty="0" smtClean="0">
              <a:solidFill>
                <a:srgbClr val="FF0000"/>
              </a:solidFill>
              <a:latin typeface="Arial" pitchFamily="34" charset="0"/>
              <a:cs typeface="Arial" pitchFamily="34" charset="0"/>
            </a:endParaRPr>
          </a:p>
          <a:p>
            <a:r>
              <a:rPr lang="en-US" sz="1400" u="sng" dirty="0" smtClean="0">
                <a:solidFill>
                  <a:srgbClr val="FF0000"/>
                </a:solidFill>
                <a:latin typeface="Arial" pitchFamily="34" charset="0"/>
                <a:cs typeface="Arial" pitchFamily="34" charset="0"/>
              </a:rPr>
              <a:t>ACCELERATED PARTIAL BREAST IRRADIATION (APBI)</a:t>
            </a:r>
          </a:p>
          <a:p>
            <a:r>
              <a:rPr lang="en-US" sz="1600" dirty="0" smtClean="0">
                <a:latin typeface="Arial" pitchFamily="34" charset="0"/>
                <a:cs typeface="Arial" pitchFamily="34" charset="0"/>
              </a:rPr>
              <a:t>(a total dose of 34 Gy, twice a day x 5 days on an outpatient basis)</a:t>
            </a:r>
            <a:endParaRPr lang="en-US" sz="1600" b="1" dirty="0" smtClean="0">
              <a:latin typeface="Arial" pitchFamily="34" charset="0"/>
              <a:cs typeface="Arial" pitchFamily="34" charset="0"/>
            </a:endParaRPr>
          </a:p>
          <a:p>
            <a:endParaRPr lang="en-US" b="1" dirty="0" smtClean="0"/>
          </a:p>
          <a:p>
            <a:pPr>
              <a:buNone/>
            </a:pPr>
            <a:r>
              <a:rPr lang="en-US" b="1" dirty="0" smtClean="0"/>
              <a:t>					</a:t>
            </a:r>
          </a:p>
          <a:p>
            <a:r>
              <a:rPr lang="en-US" sz="1600" dirty="0" smtClean="0">
                <a:solidFill>
                  <a:srgbClr val="FF0000"/>
                </a:solidFill>
                <a:latin typeface="Arial" pitchFamily="34" charset="0"/>
                <a:cs typeface="Arial" pitchFamily="34" charset="0"/>
              </a:rPr>
              <a:t>INTRAOPERATIVE BREAST RADIATION THERAPY (IORT): a single dose of 10-20 Gy/30 minutes, at the end of lumpectomy</a:t>
            </a:r>
            <a:endParaRPr lang="en-US" sz="1600" b="1" dirty="0" smtClean="0">
              <a:solidFill>
                <a:srgbClr val="FF0000"/>
              </a:solidFill>
              <a:latin typeface="Arial" pitchFamily="34" charset="0"/>
              <a:cs typeface="Arial" pitchFamily="34" charset="0"/>
            </a:endParaRPr>
          </a:p>
          <a:p>
            <a:endParaRPr lang="en-US" b="1" dirty="0" smtClean="0"/>
          </a:p>
          <a:p>
            <a:pPr>
              <a:buNone/>
            </a:pPr>
            <a:r>
              <a:rPr lang="en-US" sz="1400" u="sng" dirty="0" smtClean="0">
                <a:solidFill>
                  <a:srgbClr val="FF0000"/>
                </a:solidFill>
              </a:rPr>
              <a:t>   INTRAOPERATIVE BREAST RADIATION THERAPY (IORT</a:t>
            </a:r>
            <a:r>
              <a:rPr lang="en-US" sz="1400" dirty="0" smtClean="0">
                <a:solidFill>
                  <a:srgbClr val="FF0000"/>
                </a:solidFill>
              </a:rPr>
              <a:t>) </a:t>
            </a:r>
            <a:endParaRPr lang="en-US" sz="1400" b="1" dirty="0" smtClean="0">
              <a:solidFill>
                <a:srgbClr val="FF0000"/>
              </a:solidFill>
            </a:endParaRPr>
          </a:p>
          <a:p>
            <a:r>
              <a:rPr lang="en-US" sz="1600" dirty="0" smtClean="0"/>
              <a:t>(a single dose of 10-20 Gy is delivered  in 30 minutes)</a:t>
            </a:r>
            <a:endParaRPr lang="en-US" sz="1600" b="1" dirty="0" smtClean="0"/>
          </a:p>
          <a:p>
            <a:pPr>
              <a:buNone/>
            </a:pPr>
            <a:endParaRPr lang="en-US" b="1"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32</a:t>
            </a:fld>
            <a:endParaRPr lang="en-US" dirty="0"/>
          </a:p>
        </p:txBody>
      </p:sp>
      <p:sp>
        <p:nvSpPr>
          <p:cNvPr id="2" name="Title 1"/>
          <p:cNvSpPr>
            <a:spLocks noGrp="1"/>
          </p:cNvSpPr>
          <p:nvPr>
            <p:ph type="title"/>
          </p:nvPr>
        </p:nvSpPr>
        <p:spPr>
          <a:xfrm>
            <a:off x="457200" y="304800"/>
            <a:ext cx="8229600" cy="1066800"/>
          </a:xfrm>
        </p:spPr>
        <p:txBody>
          <a:bodyPr>
            <a:noAutofit/>
          </a:bodyPr>
          <a:lstStyle/>
          <a:p>
            <a:pPr algn="ctr"/>
            <a:r>
              <a:rPr lang="en-US" sz="2800" b="1" i="1" dirty="0" smtClean="0">
                <a:solidFill>
                  <a:schemeClr val="accent5"/>
                </a:solidFill>
                <a:latin typeface="Arial Black" pitchFamily="34" charset="0"/>
              </a:rPr>
              <a:t>MODERN </a:t>
            </a:r>
            <a:r>
              <a:rPr lang="en-US" sz="2800" i="1" dirty="0" smtClean="0">
                <a:solidFill>
                  <a:schemeClr val="accent5"/>
                </a:solidFill>
                <a:latin typeface="Arial Black" pitchFamily="34" charset="0"/>
              </a:rPr>
              <a:t>AFTELOADING TECHNIQUES </a:t>
            </a:r>
            <a:br>
              <a:rPr lang="en-US" sz="2800" i="1" dirty="0" smtClean="0">
                <a:solidFill>
                  <a:schemeClr val="accent5"/>
                </a:solidFill>
                <a:latin typeface="Arial Black" pitchFamily="34" charset="0"/>
              </a:rPr>
            </a:br>
            <a:r>
              <a:rPr lang="en-US" sz="2800" i="1" dirty="0" smtClean="0">
                <a:solidFill>
                  <a:schemeClr val="accent5"/>
                </a:solidFill>
                <a:latin typeface="Arial Black" pitchFamily="34" charset="0"/>
              </a:rPr>
              <a:t>IN </a:t>
            </a:r>
            <a:r>
              <a:rPr lang="en-US" sz="2800" b="1" i="1" dirty="0" smtClean="0">
                <a:solidFill>
                  <a:schemeClr val="accent5"/>
                </a:solidFill>
                <a:latin typeface="Arial Black" pitchFamily="34" charset="0"/>
              </a:rPr>
              <a:t>BREAST  CANCER</a:t>
            </a:r>
            <a:r>
              <a:rPr lang="en-US" sz="2000" b="1" i="1" dirty="0" smtClean="0">
                <a:solidFill>
                  <a:schemeClr val="accent1"/>
                </a:solidFill>
              </a:rPr>
              <a:t/>
            </a:r>
            <a:br>
              <a:rPr lang="en-US" sz="2000" b="1" i="1" dirty="0" smtClean="0">
                <a:solidFill>
                  <a:schemeClr val="accent1"/>
                </a:solidFill>
              </a:rPr>
            </a:br>
            <a:endParaRPr lang="en-US" sz="2000" b="1" i="1" dirty="0">
              <a:solidFill>
                <a:schemeClr val="accent1"/>
              </a:solidFill>
            </a:endParaRPr>
          </a:p>
        </p:txBody>
      </p:sp>
      <p:pic>
        <p:nvPicPr>
          <p:cNvPr id="5" name="Picture 4" descr="breast IORT one 001.jpg"/>
          <p:cNvPicPr>
            <a:picLocks noChangeAspect="1"/>
          </p:cNvPicPr>
          <p:nvPr/>
        </p:nvPicPr>
        <p:blipFill>
          <a:blip r:embed="rId3" cstate="print"/>
          <a:stretch>
            <a:fillRect/>
          </a:stretch>
        </p:blipFill>
        <p:spPr>
          <a:xfrm>
            <a:off x="762000" y="4495800"/>
            <a:ext cx="1676400" cy="1752600"/>
          </a:xfrm>
          <a:prstGeom prst="rect">
            <a:avLst/>
          </a:prstGeom>
        </p:spPr>
      </p:pic>
      <p:pic>
        <p:nvPicPr>
          <p:cNvPr id="6" name="Picture 5" descr="breasy IORT four 001.jpg"/>
          <p:cNvPicPr>
            <a:picLocks noChangeAspect="1"/>
          </p:cNvPicPr>
          <p:nvPr/>
        </p:nvPicPr>
        <p:blipFill>
          <a:blip r:embed="rId4" cstate="print"/>
          <a:stretch>
            <a:fillRect/>
          </a:stretch>
        </p:blipFill>
        <p:spPr>
          <a:xfrm>
            <a:off x="2590800" y="4495800"/>
            <a:ext cx="1889760" cy="1752600"/>
          </a:xfrm>
          <a:prstGeom prst="rect">
            <a:avLst/>
          </a:prstGeom>
        </p:spPr>
      </p:pic>
      <p:pic>
        <p:nvPicPr>
          <p:cNvPr id="7" name="Picture 6" descr="breast IORT seventh 001.jpg"/>
          <p:cNvPicPr>
            <a:picLocks noChangeAspect="1"/>
          </p:cNvPicPr>
          <p:nvPr/>
        </p:nvPicPr>
        <p:blipFill>
          <a:blip r:embed="rId5" cstate="print"/>
          <a:stretch>
            <a:fillRect/>
          </a:stretch>
        </p:blipFill>
        <p:spPr>
          <a:xfrm>
            <a:off x="4572000" y="4495800"/>
            <a:ext cx="1905000" cy="1752600"/>
          </a:xfrm>
          <a:prstGeom prst="rect">
            <a:avLst/>
          </a:prstGeom>
        </p:spPr>
      </p:pic>
      <p:pic>
        <p:nvPicPr>
          <p:cNvPr id="8" name="Picture 7" descr="breast IORT sixth 001.jpg"/>
          <p:cNvPicPr>
            <a:picLocks noChangeAspect="1"/>
          </p:cNvPicPr>
          <p:nvPr/>
        </p:nvPicPr>
        <p:blipFill>
          <a:blip r:embed="rId6" cstate="print"/>
          <a:stretch>
            <a:fillRect/>
          </a:stretch>
        </p:blipFill>
        <p:spPr>
          <a:xfrm>
            <a:off x="6477000" y="4495800"/>
            <a:ext cx="1888998" cy="1752600"/>
          </a:xfrm>
          <a:prstGeom prst="rect">
            <a:avLst/>
          </a:prstGeom>
        </p:spPr>
      </p:pic>
      <p:pic>
        <p:nvPicPr>
          <p:cNvPr id="9" name="Picture 8" descr="breast APBI one 001.jpg"/>
          <p:cNvPicPr>
            <a:picLocks noChangeAspect="1"/>
          </p:cNvPicPr>
          <p:nvPr/>
        </p:nvPicPr>
        <p:blipFill>
          <a:blip r:embed="rId7" cstate="print"/>
          <a:stretch>
            <a:fillRect/>
          </a:stretch>
        </p:blipFill>
        <p:spPr>
          <a:xfrm>
            <a:off x="2743200" y="1981200"/>
            <a:ext cx="2166366" cy="1752600"/>
          </a:xfrm>
          <a:prstGeom prst="rect">
            <a:avLst/>
          </a:prstGeom>
        </p:spPr>
      </p:pic>
      <p:pic>
        <p:nvPicPr>
          <p:cNvPr id="10" name="Picture 9" descr="APBI two 001.jpg"/>
          <p:cNvPicPr>
            <a:picLocks noChangeAspect="1"/>
          </p:cNvPicPr>
          <p:nvPr/>
        </p:nvPicPr>
        <p:blipFill>
          <a:blip r:embed="rId8" cstate="print"/>
          <a:stretch>
            <a:fillRect/>
          </a:stretch>
        </p:blipFill>
        <p:spPr>
          <a:xfrm>
            <a:off x="838200" y="1981200"/>
            <a:ext cx="1828800" cy="1723644"/>
          </a:xfrm>
          <a:prstGeom prst="rect">
            <a:avLst/>
          </a:prstGeom>
        </p:spPr>
      </p:pic>
      <p:pic>
        <p:nvPicPr>
          <p:cNvPr id="11" name="Picture 10" descr="APBI 3 001.jpg"/>
          <p:cNvPicPr>
            <a:picLocks noChangeAspect="1"/>
          </p:cNvPicPr>
          <p:nvPr/>
        </p:nvPicPr>
        <p:blipFill>
          <a:blip r:embed="rId9" cstate="print"/>
          <a:stretch>
            <a:fillRect/>
          </a:stretch>
        </p:blipFill>
        <p:spPr>
          <a:xfrm>
            <a:off x="6477000" y="2057400"/>
            <a:ext cx="1878330" cy="1676400"/>
          </a:xfrm>
          <a:prstGeom prst="rect">
            <a:avLst/>
          </a:prstGeom>
        </p:spPr>
      </p:pic>
      <p:pic>
        <p:nvPicPr>
          <p:cNvPr id="12" name="Picture 11" descr="HDR nucletron unit.jpg"/>
          <p:cNvPicPr>
            <a:picLocks noChangeAspect="1"/>
          </p:cNvPicPr>
          <p:nvPr/>
        </p:nvPicPr>
        <p:blipFill>
          <a:blip r:embed="rId10" cstate="print"/>
          <a:stretch>
            <a:fillRect/>
          </a:stretch>
        </p:blipFill>
        <p:spPr>
          <a:xfrm>
            <a:off x="4953000" y="1981200"/>
            <a:ext cx="1371600" cy="1752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13-08_041.jpg"/>
          <p:cNvPicPr>
            <a:picLocks noGrp="1" noChangeAspect="1"/>
          </p:cNvPicPr>
          <p:nvPr>
            <p:ph idx="1"/>
          </p:nvPr>
        </p:nvPicPr>
        <p:blipFill>
          <a:blip r:embed="rId3" cstate="print"/>
          <a:stretch>
            <a:fillRect/>
          </a:stretch>
        </p:blipFill>
        <p:spPr>
          <a:xfrm>
            <a:off x="4419600" y="1143000"/>
            <a:ext cx="3733800" cy="2438400"/>
          </a:xfrm>
        </p:spPr>
      </p:pic>
      <p:sp>
        <p:nvSpPr>
          <p:cNvPr id="7" name="Slide Number Placeholder 6"/>
          <p:cNvSpPr>
            <a:spLocks noGrp="1"/>
          </p:cNvSpPr>
          <p:nvPr>
            <p:ph type="sldNum" sz="quarter" idx="12"/>
          </p:nvPr>
        </p:nvSpPr>
        <p:spPr/>
        <p:txBody>
          <a:bodyPr/>
          <a:lstStyle/>
          <a:p>
            <a:fld id="{28E57388-A3BC-4B2C-A6D4-8F2436339BA4}" type="slidenum">
              <a:rPr lang="en-US" smtClean="0"/>
              <a:pPr/>
              <a:t>33</a:t>
            </a:fld>
            <a:endParaRPr lang="en-US" dirty="0"/>
          </a:p>
        </p:txBody>
      </p:sp>
      <p:sp>
        <p:nvSpPr>
          <p:cNvPr id="2" name="Title 1"/>
          <p:cNvSpPr>
            <a:spLocks noGrp="1"/>
          </p:cNvSpPr>
          <p:nvPr>
            <p:ph type="title"/>
          </p:nvPr>
        </p:nvSpPr>
        <p:spPr>
          <a:xfrm>
            <a:off x="457200" y="274638"/>
            <a:ext cx="8229600" cy="639762"/>
          </a:xfrm>
        </p:spPr>
        <p:txBody>
          <a:bodyPr>
            <a:normAutofit fontScale="90000"/>
          </a:bodyPr>
          <a:lstStyle/>
          <a:p>
            <a:pPr algn="ctr"/>
            <a:r>
              <a:rPr lang="en-US" sz="4800" dirty="0" smtClean="0">
                <a:solidFill>
                  <a:schemeClr val="accent1"/>
                </a:solidFill>
              </a:rPr>
              <a:t/>
            </a:r>
            <a:br>
              <a:rPr lang="en-US" sz="4800" dirty="0" smtClean="0">
                <a:solidFill>
                  <a:schemeClr val="accent1"/>
                </a:solidFill>
              </a:rPr>
            </a:br>
            <a:r>
              <a:rPr lang="en-US" sz="3600" dirty="0" smtClean="0">
                <a:solidFill>
                  <a:schemeClr val="accent1"/>
                </a:solidFill>
                <a:latin typeface="Arial Black" pitchFamily="34" charset="0"/>
              </a:rPr>
              <a:t>AFTERLOADING IN LUNG CANCER </a:t>
            </a:r>
            <a:r>
              <a:rPr lang="en-US" sz="3600" b="1" dirty="0" smtClean="0"/>
              <a:t/>
            </a:r>
            <a:br>
              <a:rPr lang="en-US" sz="3600" b="1" dirty="0" smtClean="0"/>
            </a:br>
            <a:endParaRPr lang="en-US" sz="3600" b="1" dirty="0"/>
          </a:p>
        </p:txBody>
      </p:sp>
      <p:pic>
        <p:nvPicPr>
          <p:cNvPr id="5" name="Picture 4" descr="lung permanent implant 001.jpg"/>
          <p:cNvPicPr>
            <a:picLocks noChangeAspect="1"/>
          </p:cNvPicPr>
          <p:nvPr/>
        </p:nvPicPr>
        <p:blipFill>
          <a:blip r:embed="rId4" cstate="print"/>
          <a:stretch>
            <a:fillRect/>
          </a:stretch>
        </p:blipFill>
        <p:spPr>
          <a:xfrm>
            <a:off x="533400" y="1143000"/>
            <a:ext cx="3657600" cy="2209800"/>
          </a:xfrm>
          <a:prstGeom prst="rect">
            <a:avLst/>
          </a:prstGeom>
        </p:spPr>
      </p:pic>
      <p:sp>
        <p:nvSpPr>
          <p:cNvPr id="6" name="TextBox 5"/>
          <p:cNvSpPr txBox="1"/>
          <p:nvPr/>
        </p:nvSpPr>
        <p:spPr>
          <a:xfrm>
            <a:off x="381000" y="3810000"/>
            <a:ext cx="8229600" cy="2585323"/>
          </a:xfrm>
          <a:prstGeom prst="rect">
            <a:avLst/>
          </a:prstGeom>
          <a:noFill/>
        </p:spPr>
        <p:txBody>
          <a:bodyPr wrap="square" rtlCol="0">
            <a:spAutoFit/>
          </a:bodyPr>
          <a:lstStyle/>
          <a:p>
            <a:pPr algn="just">
              <a:buFont typeface="Wingdings" pitchFamily="2" charset="2"/>
              <a:buChar char="§"/>
            </a:pPr>
            <a:r>
              <a:rPr lang="en-US" b="1" dirty="0" smtClean="0"/>
              <a:t> </a:t>
            </a:r>
            <a:r>
              <a:rPr lang="en-US" dirty="0" smtClean="0">
                <a:latin typeface="Arial" pitchFamily="34" charset="0"/>
                <a:cs typeface="Arial" pitchFamily="34" charset="0"/>
              </a:rPr>
              <a:t>The largest experience with permanent I-125 and temporary Ir-192 implants (in over 1000 pts) was accumulated at MSKCC during the 60’s to 80’s. The long term results for selected patients with limited pulmonary reserve who could not tolerate resection (stage I and II) were promising with an overall 5-year survival  of 32%.</a:t>
            </a:r>
          </a:p>
          <a:p>
            <a:pPr algn="ctr">
              <a:buFont typeface="Wingdings" pitchFamily="2" charset="2"/>
              <a:buChar char="§"/>
            </a:pPr>
            <a:r>
              <a:rPr lang="en-US" dirty="0" smtClean="0">
                <a:latin typeface="Arial" pitchFamily="34" charset="0"/>
                <a:cs typeface="Arial" pitchFamily="34" charset="0"/>
              </a:rPr>
              <a:t> </a:t>
            </a:r>
            <a:r>
              <a:rPr lang="en-US" b="1" i="1" dirty="0" smtClean="0">
                <a:solidFill>
                  <a:srgbClr val="FF0000"/>
                </a:solidFill>
                <a:latin typeface="Arial" pitchFamily="34" charset="0"/>
                <a:cs typeface="Arial" pitchFamily="34" charset="0"/>
              </a:rPr>
              <a:t>The availability of newer techniques, including IMRT, improved dosimetry, and the integration of chemotherapy have almost completely replaced  BRT today.</a:t>
            </a:r>
          </a:p>
          <a:p>
            <a:pPr>
              <a:buFont typeface="Wingdings" pitchFamily="2" charset="2"/>
              <a:buChar char="§"/>
            </a:pPr>
            <a:endParaRPr lang="en-US" dirty="0">
              <a:latin typeface="Arial" pitchFamily="34" charset="0"/>
              <a:cs typeface="Arial" pitchFamily="34" charset="0"/>
            </a:endParaRPr>
          </a:p>
        </p:txBody>
      </p:sp>
      <p:sp>
        <p:nvSpPr>
          <p:cNvPr id="8" name="TextBox 7"/>
          <p:cNvSpPr txBox="1"/>
          <p:nvPr/>
        </p:nvSpPr>
        <p:spPr>
          <a:xfrm>
            <a:off x="533400" y="3352801"/>
            <a:ext cx="3657600" cy="246221"/>
          </a:xfrm>
          <a:prstGeom prst="rect">
            <a:avLst/>
          </a:prstGeom>
          <a:noFill/>
        </p:spPr>
        <p:txBody>
          <a:bodyPr wrap="square" rtlCol="0">
            <a:spAutoFit/>
          </a:bodyPr>
          <a:lstStyle/>
          <a:p>
            <a:r>
              <a:rPr lang="en-US" sz="1000" dirty="0" smtClean="0"/>
              <a:t>Example of permanent I-125 implant</a:t>
            </a:r>
            <a:endParaRPr lang="en-US" sz="1000" dirty="0"/>
          </a:p>
        </p:txBody>
      </p:sp>
    </p:spTree>
  </p:cSld>
  <p:clrMapOvr>
    <a:masterClrMapping/>
  </p:clrMapOvr>
  <p:transition advTm="15547"/>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8E57388-A3BC-4B2C-A6D4-8F2436339BA4}" type="slidenum">
              <a:rPr lang="en-US" smtClean="0"/>
              <a:pPr/>
              <a:t>34</a:t>
            </a:fld>
            <a:endParaRPr lang="en-US" dirty="0"/>
          </a:p>
        </p:txBody>
      </p:sp>
      <p:sp>
        <p:nvSpPr>
          <p:cNvPr id="2" name="Title 1"/>
          <p:cNvSpPr>
            <a:spLocks noGrp="1"/>
          </p:cNvSpPr>
          <p:nvPr>
            <p:ph type="title"/>
          </p:nvPr>
        </p:nvSpPr>
        <p:spPr>
          <a:xfrm>
            <a:off x="304800" y="304800"/>
            <a:ext cx="8153400" cy="457200"/>
          </a:xfrm>
        </p:spPr>
        <p:txBody>
          <a:bodyPr>
            <a:noAutofit/>
          </a:bodyPr>
          <a:lstStyle/>
          <a:p>
            <a:pPr algn="ctr"/>
            <a:r>
              <a:rPr lang="en-US" sz="3600" b="1" dirty="0" smtClean="0">
                <a:solidFill>
                  <a:schemeClr val="accent1"/>
                </a:solidFill>
              </a:rPr>
              <a:t> </a:t>
            </a:r>
            <a:r>
              <a:rPr lang="en-US" sz="2800" dirty="0" smtClean="0">
                <a:solidFill>
                  <a:schemeClr val="accent5"/>
                </a:solidFill>
                <a:latin typeface="Arial Black" pitchFamily="34" charset="0"/>
              </a:rPr>
              <a:t>AFTERLOADING IN P</a:t>
            </a:r>
            <a:r>
              <a:rPr lang="en-US" sz="2800" i="1" dirty="0" smtClean="0">
                <a:solidFill>
                  <a:schemeClr val="accent5"/>
                </a:solidFill>
                <a:latin typeface="Arial Black" pitchFamily="34" charset="0"/>
              </a:rPr>
              <a:t>ROSTATE  CANCER</a:t>
            </a:r>
            <a:endParaRPr lang="en-US" sz="2800" i="1" dirty="0">
              <a:solidFill>
                <a:schemeClr val="accent5"/>
              </a:solidFill>
              <a:latin typeface="Arial Black" pitchFamily="34" charset="0"/>
            </a:endParaRPr>
          </a:p>
        </p:txBody>
      </p:sp>
      <p:sp>
        <p:nvSpPr>
          <p:cNvPr id="7" name="TextBox 6"/>
          <p:cNvSpPr txBox="1"/>
          <p:nvPr/>
        </p:nvSpPr>
        <p:spPr>
          <a:xfrm>
            <a:off x="1143000" y="685800"/>
            <a:ext cx="6629400" cy="1538883"/>
          </a:xfrm>
          <a:prstGeom prst="rect">
            <a:avLst/>
          </a:prstGeom>
          <a:noFill/>
        </p:spPr>
        <p:txBody>
          <a:bodyPr wrap="square" rtlCol="0">
            <a:spAutoFit/>
          </a:bodyPr>
          <a:lstStyle/>
          <a:p>
            <a:pPr algn="just"/>
            <a:r>
              <a:rPr lang="en-US" sz="1400" i="1" dirty="0" smtClean="0"/>
              <a:t>	</a:t>
            </a:r>
            <a:endParaRPr lang="en-US" sz="1600" i="1" dirty="0" smtClean="0">
              <a:latin typeface="Arial" pitchFamily="34" charset="0"/>
              <a:cs typeface="Arial" pitchFamily="34" charset="0"/>
            </a:endParaRPr>
          </a:p>
          <a:p>
            <a:pPr algn="just"/>
            <a:r>
              <a:rPr lang="en-US" sz="1600" i="1" dirty="0" smtClean="0">
                <a:latin typeface="Arial" pitchFamily="34" charset="0"/>
                <a:cs typeface="Arial" pitchFamily="34" charset="0"/>
              </a:rPr>
              <a:t>	In 1969 the Urology  and Brachytherapy service at MSKCC begun a collaborative study to investigate I-125 in conjunction with pelvic lymphadenectomy for the treatment of cancer of the prostate, as an alternative to radical prostatectomy. Several hundred patients were treated  and the following conclusions were drawn from this experience</a:t>
            </a:r>
            <a:endParaRPr lang="en-US" sz="1600" i="1" dirty="0">
              <a:latin typeface="Arial" pitchFamily="34" charset="0"/>
              <a:cs typeface="Arial" pitchFamily="34" charset="0"/>
            </a:endParaRPr>
          </a:p>
        </p:txBody>
      </p:sp>
      <p:pic>
        <p:nvPicPr>
          <p:cNvPr id="8" name="Picture 7" descr="prostate implant 3 001.jpg"/>
          <p:cNvPicPr>
            <a:picLocks noChangeAspect="1"/>
          </p:cNvPicPr>
          <p:nvPr/>
        </p:nvPicPr>
        <p:blipFill>
          <a:blip r:embed="rId3" cstate="print"/>
          <a:stretch>
            <a:fillRect/>
          </a:stretch>
        </p:blipFill>
        <p:spPr>
          <a:xfrm>
            <a:off x="5334000" y="2514600"/>
            <a:ext cx="3200400" cy="3429000"/>
          </a:xfrm>
          <a:prstGeom prst="rect">
            <a:avLst/>
          </a:prstGeom>
        </p:spPr>
      </p:pic>
      <p:sp>
        <p:nvSpPr>
          <p:cNvPr id="9" name="TextBox 8"/>
          <p:cNvSpPr txBox="1"/>
          <p:nvPr/>
        </p:nvSpPr>
        <p:spPr>
          <a:xfrm>
            <a:off x="1295400" y="2438400"/>
            <a:ext cx="3733800" cy="2585323"/>
          </a:xfrm>
          <a:prstGeom prst="rect">
            <a:avLst/>
          </a:prstGeom>
          <a:noFill/>
        </p:spPr>
        <p:txBody>
          <a:bodyPr wrap="square" rtlCol="0">
            <a:spAutoFit/>
          </a:bodyPr>
          <a:lstStyle/>
          <a:p>
            <a:pPr>
              <a:buFont typeface="Wingdings" pitchFamily="2" charset="2"/>
              <a:buChar char="§"/>
            </a:pPr>
            <a:r>
              <a:rPr lang="en-US" i="1" dirty="0" smtClean="0">
                <a:solidFill>
                  <a:srgbClr val="FF0000"/>
                </a:solidFill>
                <a:latin typeface="Arial" pitchFamily="34" charset="0"/>
                <a:cs typeface="Arial" pitchFamily="34" charset="0"/>
              </a:rPr>
              <a:t>      Patients with positive nodes would soon develop distant (bone) metastases. </a:t>
            </a:r>
          </a:p>
          <a:p>
            <a:pPr>
              <a:buFont typeface="Wingdings" pitchFamily="2" charset="2"/>
              <a:buChar char="§"/>
            </a:pPr>
            <a:r>
              <a:rPr lang="en-US" i="1" dirty="0" smtClean="0">
                <a:solidFill>
                  <a:srgbClr val="FF0000"/>
                </a:solidFill>
                <a:latin typeface="Arial" pitchFamily="34" charset="0"/>
                <a:cs typeface="Arial" pitchFamily="34" charset="0"/>
              </a:rPr>
              <a:t>    Small tumors, localized to prostate were optimal candidates.</a:t>
            </a:r>
          </a:p>
          <a:p>
            <a:pPr>
              <a:buFont typeface="Wingdings" pitchFamily="2" charset="2"/>
              <a:buChar char="§"/>
            </a:pPr>
            <a:r>
              <a:rPr lang="en-US" sz="1600" i="1" dirty="0" smtClean="0">
                <a:solidFill>
                  <a:srgbClr val="FF0000"/>
                </a:solidFill>
                <a:latin typeface="Arial" pitchFamily="34" charset="0"/>
                <a:cs typeface="Arial" pitchFamily="34" charset="0"/>
              </a:rPr>
              <a:t>     </a:t>
            </a:r>
            <a:r>
              <a:rPr lang="en-US" i="1" dirty="0" smtClean="0">
                <a:solidFill>
                  <a:srgbClr val="FF0000"/>
                </a:solidFill>
                <a:latin typeface="Arial" pitchFamily="34" charset="0"/>
                <a:cs typeface="Arial" pitchFamily="34" charset="0"/>
              </a:rPr>
              <a:t>Tumors that were treated to a minimum of 160 Gy were better controlled, than tumors receiving a lesser dose. </a:t>
            </a:r>
          </a:p>
        </p:txBody>
      </p:sp>
    </p:spTree>
  </p:cSld>
  <p:clrMapOvr>
    <a:masterClrMapping/>
  </p:clrMapOvr>
  <p:transition advTm="13156"/>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6050"/>
          </a:xfrm>
        </p:spPr>
        <p:txBody>
          <a:bodyPr>
            <a:normAutofit fontScale="90000"/>
          </a:bodyPr>
          <a:lstStyle/>
          <a:p>
            <a:pPr algn="ctr"/>
            <a:r>
              <a:rPr lang="en-US" dirty="0" smtClean="0">
                <a:solidFill>
                  <a:schemeClr val="bg2">
                    <a:lumMod val="50000"/>
                  </a:schemeClr>
                </a:solidFill>
                <a:latin typeface="Arial Black" pitchFamily="34" charset="0"/>
              </a:rPr>
              <a:t>Modern afterloading techniques in prostate cancer</a:t>
            </a:r>
            <a:endParaRPr lang="en-US" dirty="0">
              <a:solidFill>
                <a:schemeClr val="bg2">
                  <a:lumMod val="50000"/>
                </a:schemeClr>
              </a:solidFill>
              <a:latin typeface="Arial Black" pitchFamily="34" charset="0"/>
            </a:endParaRPr>
          </a:p>
        </p:txBody>
      </p:sp>
      <p:sp>
        <p:nvSpPr>
          <p:cNvPr id="4" name="Text Placeholder 3"/>
          <p:cNvSpPr>
            <a:spLocks noGrp="1"/>
          </p:cNvSpPr>
          <p:nvPr>
            <p:ph type="body" idx="1"/>
          </p:nvPr>
        </p:nvSpPr>
        <p:spPr>
          <a:xfrm>
            <a:off x="5334000" y="5410200"/>
            <a:ext cx="3352801" cy="762000"/>
          </a:xfrm>
        </p:spPr>
        <p:txBody>
          <a:bodyPr>
            <a:normAutofit/>
          </a:bodyPr>
          <a:lstStyle/>
          <a:p>
            <a:pPr algn="ctr"/>
            <a:r>
              <a:rPr lang="en-US" sz="1800" b="1" dirty="0" smtClean="0"/>
              <a:t>Modern manual afterloading technique</a:t>
            </a:r>
            <a:endParaRPr lang="en-US" sz="1800" b="1" dirty="0"/>
          </a:p>
        </p:txBody>
      </p:sp>
      <p:sp>
        <p:nvSpPr>
          <p:cNvPr id="5" name="Content Placeholder 4"/>
          <p:cNvSpPr>
            <a:spLocks noGrp="1"/>
          </p:cNvSpPr>
          <p:nvPr>
            <p:ph sz="quarter" idx="2"/>
          </p:nvPr>
        </p:nvSpPr>
        <p:spPr>
          <a:xfrm>
            <a:off x="304800" y="1444294"/>
            <a:ext cx="4495800" cy="3941763"/>
          </a:xfrm>
        </p:spPr>
        <p:txBody>
          <a:bodyPr>
            <a:normAutofit lnSpcReduction="10000"/>
          </a:bodyPr>
          <a:lstStyle/>
          <a:p>
            <a:pPr algn="just"/>
            <a:r>
              <a:rPr lang="en-US" sz="1900" i="1" dirty="0" smtClean="0">
                <a:latin typeface="Arial" pitchFamily="34" charset="0"/>
                <a:cs typeface="Arial" pitchFamily="34" charset="0"/>
              </a:rPr>
              <a:t>The original retropubic manual afterloading technique was difficult to learn and misapplications were frequent  resulting in its decline by the early 80’s. </a:t>
            </a:r>
          </a:p>
          <a:p>
            <a:pPr algn="just"/>
            <a:r>
              <a:rPr lang="en-US" sz="1900" i="1" dirty="0" smtClean="0">
                <a:latin typeface="Arial" pitchFamily="34" charset="0"/>
                <a:cs typeface="Arial" pitchFamily="34" charset="0"/>
              </a:rPr>
              <a:t>The adaptation of  the transperineal approach in 1987, in combination with transrectal ultrasound, CT or US pretreatment planning optimization and prefabricated templates resulted in the reestablishment of  brachytherapy (</a:t>
            </a:r>
            <a:r>
              <a:rPr lang="en-US" sz="1900" i="1" dirty="0" smtClean="0">
                <a:solidFill>
                  <a:srgbClr val="FF0000"/>
                </a:solidFill>
                <a:latin typeface="Arial" pitchFamily="34" charset="0"/>
                <a:cs typeface="Arial" pitchFamily="34" charset="0"/>
              </a:rPr>
              <a:t>Manual or HDR)  </a:t>
            </a:r>
            <a:r>
              <a:rPr lang="en-US" sz="1900" i="1" dirty="0" smtClean="0">
                <a:latin typeface="Arial" pitchFamily="34" charset="0"/>
                <a:cs typeface="Arial" pitchFamily="34" charset="0"/>
              </a:rPr>
              <a:t>in the treatment of cancer of the prostate.</a:t>
            </a:r>
            <a:endParaRPr lang="en-US" sz="1900" i="1" dirty="0" smtClean="0">
              <a:solidFill>
                <a:srgbClr val="FF0000"/>
              </a:solidFill>
              <a:latin typeface="Arial" pitchFamily="34" charset="0"/>
              <a:cs typeface="Arial" pitchFamily="34" charset="0"/>
            </a:endParaRPr>
          </a:p>
          <a:p>
            <a:pPr algn="just"/>
            <a:endParaRPr lang="en-US" dirty="0"/>
          </a:p>
        </p:txBody>
      </p:sp>
      <p:pic>
        <p:nvPicPr>
          <p:cNvPr id="8" name="Content Placeholder 4" descr="MODERN BRT PROSTATE TECHNIQUE 001.jpg"/>
          <p:cNvPicPr>
            <a:picLocks noGrp="1" noChangeAspect="1"/>
          </p:cNvPicPr>
          <p:nvPr>
            <p:ph sz="quarter" idx="4"/>
          </p:nvPr>
        </p:nvPicPr>
        <p:blipFill>
          <a:blip r:embed="rId3" cstate="print"/>
          <a:stretch>
            <a:fillRect/>
          </a:stretch>
        </p:blipFill>
        <p:spPr>
          <a:xfrm>
            <a:off x="5257800" y="1600201"/>
            <a:ext cx="3429000" cy="3452914"/>
          </a:xfrm>
        </p:spPr>
      </p:pic>
      <p:sp>
        <p:nvSpPr>
          <p:cNvPr id="7" name="Slide Number Placeholder 6"/>
          <p:cNvSpPr>
            <a:spLocks noGrp="1"/>
          </p:cNvSpPr>
          <p:nvPr>
            <p:ph type="sldNum" sz="quarter" idx="12"/>
          </p:nvPr>
        </p:nvSpPr>
        <p:spPr/>
        <p:txBody>
          <a:bodyPr/>
          <a:lstStyle/>
          <a:p>
            <a:fld id="{28E57388-A3BC-4B2C-A6D4-8F2436339BA4}"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305800" cy="6324600"/>
          </a:xfrm>
        </p:spPr>
        <p:txBody>
          <a:bodyPr>
            <a:normAutofit/>
          </a:bodyPr>
          <a:lstStyle/>
          <a:p>
            <a:pPr algn="just"/>
            <a:endParaRPr lang="en-US" sz="1200" b="1" dirty="0" smtClean="0">
              <a:solidFill>
                <a:schemeClr val="accent1"/>
              </a:solidFill>
            </a:endParaRPr>
          </a:p>
          <a:p>
            <a:pPr algn="ctr">
              <a:buNone/>
            </a:pPr>
            <a:r>
              <a:rPr lang="en-US" sz="2400" b="1" dirty="0" smtClean="0">
                <a:solidFill>
                  <a:schemeClr val="accent5"/>
                </a:solidFill>
                <a:latin typeface="Arial Black" pitchFamily="34" charset="0"/>
              </a:rPr>
              <a:t>1979-BRACHYTHERAPY SERVICE AT MSKKC</a:t>
            </a:r>
          </a:p>
          <a:p>
            <a:pPr>
              <a:buNone/>
            </a:pPr>
            <a:r>
              <a:rPr lang="en-US" sz="1700" dirty="0" smtClean="0">
                <a:latin typeface="Arial" pitchFamily="34" charset="0"/>
                <a:cs typeface="Arial" pitchFamily="34" charset="0"/>
              </a:rPr>
              <a:t>    The first modern  BRT service in the USA was  established on July 1</a:t>
            </a:r>
            <a:r>
              <a:rPr lang="en-US" sz="1700" baseline="30000" dirty="0" smtClean="0">
                <a:latin typeface="Arial" pitchFamily="34" charset="0"/>
                <a:cs typeface="Arial" pitchFamily="34" charset="0"/>
              </a:rPr>
              <a:t>st</a:t>
            </a:r>
            <a:r>
              <a:rPr lang="en-US" sz="1700" dirty="0" smtClean="0">
                <a:latin typeface="Arial" pitchFamily="34" charset="0"/>
                <a:cs typeface="Arial" pitchFamily="34" charset="0"/>
              </a:rPr>
              <a:t>, 1979 at MSKCC. Many members of the service had subsequently very  successful careers. You will recognize the following names</a:t>
            </a:r>
            <a:r>
              <a:rPr lang="en-US" sz="1800" dirty="0" smtClean="0">
                <a:latin typeface="Arial" pitchFamily="34" charset="0"/>
                <a:cs typeface="Arial" pitchFamily="34" charset="0"/>
              </a:rPr>
              <a:t>:</a:t>
            </a:r>
          </a:p>
          <a:p>
            <a:pPr algn="just"/>
            <a:endParaRPr lang="en-US" sz="1600" b="1" i="1" dirty="0" smtClean="0">
              <a:solidFill>
                <a:srgbClr val="FF0000"/>
              </a:solidFill>
              <a:latin typeface="Arial" pitchFamily="34" charset="0"/>
              <a:cs typeface="Arial" pitchFamily="34" charset="0"/>
            </a:endParaRPr>
          </a:p>
          <a:p>
            <a:pPr algn="just"/>
            <a:r>
              <a:rPr lang="en-US" sz="1600" b="1" i="1" dirty="0" smtClean="0">
                <a:solidFill>
                  <a:srgbClr val="FF0000"/>
                </a:solidFill>
                <a:latin typeface="Arial" pitchFamily="34" charset="0"/>
                <a:cs typeface="Arial" pitchFamily="34" charset="0"/>
              </a:rPr>
              <a:t>Dr  D. Nori </a:t>
            </a:r>
          </a:p>
          <a:p>
            <a:pPr algn="just"/>
            <a:r>
              <a:rPr lang="en-US" sz="1600" b="1" i="1" dirty="0" smtClean="0">
                <a:solidFill>
                  <a:srgbClr val="FF0000"/>
                </a:solidFill>
                <a:latin typeface="Arial" pitchFamily="34" charset="0"/>
                <a:cs typeface="Arial" pitchFamily="34" charset="0"/>
              </a:rPr>
              <a:t>(NYH), </a:t>
            </a:r>
          </a:p>
          <a:p>
            <a:pPr algn="just"/>
            <a:r>
              <a:rPr lang="en-US" sz="1600" b="1" i="1" dirty="0" smtClean="0">
                <a:solidFill>
                  <a:srgbClr val="FF0000"/>
                </a:solidFill>
                <a:latin typeface="Arial" pitchFamily="34" charset="0"/>
                <a:cs typeface="Arial" pitchFamily="34" charset="0"/>
              </a:rPr>
              <a:t>Dr B. Vikram </a:t>
            </a:r>
          </a:p>
          <a:p>
            <a:pPr algn="just"/>
            <a:r>
              <a:rPr lang="en-US" sz="1600" b="1" i="1" dirty="0" smtClean="0">
                <a:solidFill>
                  <a:srgbClr val="FF0000"/>
                </a:solidFill>
                <a:latin typeface="Arial" pitchFamily="34" charset="0"/>
                <a:cs typeface="Arial" pitchFamily="34" charset="0"/>
              </a:rPr>
              <a:t>(IAEA  &amp; NCI), </a:t>
            </a:r>
          </a:p>
          <a:p>
            <a:pPr algn="just"/>
            <a:r>
              <a:rPr lang="en-US" sz="1600" b="1" i="1" dirty="0" smtClean="0">
                <a:solidFill>
                  <a:srgbClr val="FF0000"/>
                </a:solidFill>
                <a:latin typeface="Arial" pitchFamily="34" charset="0"/>
                <a:cs typeface="Arial" pitchFamily="34" charset="0"/>
              </a:rPr>
              <a:t>Dr. S. Nag, </a:t>
            </a:r>
          </a:p>
          <a:p>
            <a:pPr algn="just"/>
            <a:r>
              <a:rPr lang="en-US" sz="1600" b="1" i="1" dirty="0" smtClean="0">
                <a:solidFill>
                  <a:srgbClr val="FF0000"/>
                </a:solidFill>
                <a:latin typeface="Arial" pitchFamily="34" charset="0"/>
                <a:cs typeface="Arial" pitchFamily="34" charset="0"/>
              </a:rPr>
              <a:t>Dr. A. Martinez</a:t>
            </a:r>
            <a:r>
              <a:rPr lang="en-US" sz="1600" b="1" dirty="0" smtClean="0">
                <a:solidFill>
                  <a:srgbClr val="FF0000"/>
                </a:solidFill>
                <a:latin typeface="Arial" pitchFamily="34" charset="0"/>
                <a:cs typeface="Arial" pitchFamily="34" charset="0"/>
              </a:rPr>
              <a:t>,</a:t>
            </a:r>
            <a:r>
              <a:rPr lang="en-US" sz="1600" b="1" dirty="0" smtClean="0">
                <a:latin typeface="Arial" pitchFamily="34" charset="0"/>
                <a:cs typeface="Arial" pitchFamily="34" charset="0"/>
              </a:rPr>
              <a:t> </a:t>
            </a:r>
          </a:p>
          <a:p>
            <a:r>
              <a:rPr lang="en-US" sz="1600" b="1" i="1" dirty="0" smtClean="0">
                <a:solidFill>
                  <a:srgbClr val="FF0000"/>
                </a:solidFill>
                <a:latin typeface="Arial" pitchFamily="34" charset="0"/>
                <a:cs typeface="Arial" pitchFamily="34" charset="0"/>
              </a:rPr>
              <a:t>Dr. L. Harrison  </a:t>
            </a:r>
          </a:p>
          <a:p>
            <a:r>
              <a:rPr lang="en-US" sz="1600" b="1" i="1" dirty="0" smtClean="0">
                <a:solidFill>
                  <a:srgbClr val="FF0000"/>
                </a:solidFill>
                <a:latin typeface="Arial" pitchFamily="34" charset="0"/>
                <a:cs typeface="Arial" pitchFamily="34" charset="0"/>
              </a:rPr>
              <a:t>(President of ASTRO), </a:t>
            </a:r>
          </a:p>
          <a:p>
            <a:r>
              <a:rPr lang="en-US" sz="1600" b="1" i="1" dirty="0" smtClean="0">
                <a:solidFill>
                  <a:srgbClr val="FF0000"/>
                </a:solidFill>
                <a:latin typeface="Arial" pitchFamily="34" charset="0"/>
                <a:cs typeface="Arial" pitchFamily="34" charset="0"/>
              </a:rPr>
              <a:t>Dr. M. Zelefsky </a:t>
            </a:r>
          </a:p>
          <a:p>
            <a:r>
              <a:rPr lang="en-US" sz="1600" b="1" i="1" dirty="0" smtClean="0">
                <a:solidFill>
                  <a:srgbClr val="FF0000"/>
                </a:solidFill>
                <a:latin typeface="Arial" pitchFamily="34" charset="0"/>
                <a:cs typeface="Arial" pitchFamily="34" charset="0"/>
              </a:rPr>
              <a:t>(editor of Brachytherapy Journal</a:t>
            </a:r>
          </a:p>
          <a:p>
            <a:pPr>
              <a:buNone/>
            </a:pPr>
            <a:r>
              <a:rPr lang="en-US" sz="1600" b="1" i="1" dirty="0" smtClean="0">
                <a:solidFill>
                  <a:srgbClr val="FF0000"/>
                </a:solidFill>
                <a:latin typeface="Arial" pitchFamily="34" charset="0"/>
                <a:cs typeface="Arial" pitchFamily="34" charset="0"/>
              </a:rPr>
              <a:t>        Chief of Brachytherapy Service)</a:t>
            </a:r>
            <a:endParaRPr lang="en-US" dirty="0" smtClean="0"/>
          </a:p>
          <a:p>
            <a:endParaRPr lang="en-US"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36</a:t>
            </a:fld>
            <a:endParaRPr lang="en-US" dirty="0"/>
          </a:p>
        </p:txBody>
      </p:sp>
      <p:pic>
        <p:nvPicPr>
          <p:cNvPr id="5" name="Content Placeholder 4" descr="BRT residents 001.jpg"/>
          <p:cNvPicPr>
            <a:picLocks noChangeAspect="1"/>
          </p:cNvPicPr>
          <p:nvPr/>
        </p:nvPicPr>
        <p:blipFill>
          <a:blip r:embed="rId3" cstate="print"/>
          <a:stretch>
            <a:fillRect/>
          </a:stretch>
        </p:blipFill>
        <p:spPr>
          <a:xfrm>
            <a:off x="4114800" y="1828800"/>
            <a:ext cx="4343400" cy="3733800"/>
          </a:xfrm>
          <a:prstGeom prst="rect">
            <a:avLst/>
          </a:prstGeom>
        </p:spPr>
      </p:pic>
      <p:sp>
        <p:nvSpPr>
          <p:cNvPr id="6" name="TextBox 5"/>
          <p:cNvSpPr txBox="1"/>
          <p:nvPr/>
        </p:nvSpPr>
        <p:spPr>
          <a:xfrm>
            <a:off x="4114800" y="5638800"/>
            <a:ext cx="4343400" cy="1231106"/>
          </a:xfrm>
          <a:prstGeom prst="rect">
            <a:avLst/>
          </a:prstGeom>
          <a:noFill/>
        </p:spPr>
        <p:txBody>
          <a:bodyPr wrap="square" rtlCol="0">
            <a:spAutoFit/>
          </a:bodyPr>
          <a:lstStyle/>
          <a:p>
            <a:pPr>
              <a:buNone/>
            </a:pPr>
            <a:r>
              <a:rPr lang="en-US" sz="1400" dirty="0" smtClean="0">
                <a:latin typeface="Arial" pitchFamily="34" charset="0"/>
                <a:cs typeface="Arial" pitchFamily="34" charset="0"/>
              </a:rPr>
              <a:t>From left: Sitting: Drs. H Brenner, B. Hilaris, D. Nori. </a:t>
            </a:r>
          </a:p>
          <a:p>
            <a:pPr>
              <a:buNone/>
            </a:pPr>
            <a:r>
              <a:rPr lang="en-US" sz="1400" dirty="0" smtClean="0">
                <a:latin typeface="Arial" pitchFamily="34" charset="0"/>
                <a:cs typeface="Arial" pitchFamily="34" charset="0"/>
              </a:rPr>
              <a:t>Standing: Drs A.Tankenbaum, L. Linares, a surgical resident, Dr D. Greenblatt</a:t>
            </a:r>
          </a:p>
          <a:p>
            <a:pPr algn="just"/>
            <a:endParaRPr lang="en-US" sz="1400" dirty="0" smtClean="0"/>
          </a:p>
          <a:p>
            <a:endParaRPr lang="en-US" dirty="0"/>
          </a:p>
        </p:txBody>
      </p:sp>
    </p:spTree>
  </p:cSld>
  <p:clrMapOvr>
    <a:masterClrMapping/>
  </p:clrMapOvr>
  <p:transition advTm="5609"/>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7315200" cy="4254691"/>
          </a:xfrm>
        </p:spPr>
        <p:txBody>
          <a:bodyPr>
            <a:normAutofit/>
          </a:bodyPr>
          <a:lstStyle/>
          <a:p>
            <a:pPr algn="just"/>
            <a:r>
              <a:rPr lang="en-US" sz="1800" dirty="0" smtClean="0"/>
              <a:t>In 1978 Syed and sixty-seven other physicians founded the </a:t>
            </a:r>
            <a:r>
              <a:rPr lang="en-US" sz="1800" b="1" dirty="0" smtClean="0">
                <a:solidFill>
                  <a:srgbClr val="FF0000"/>
                </a:solidFill>
              </a:rPr>
              <a:t>Endocurietherapy Society </a:t>
            </a:r>
            <a:r>
              <a:rPr lang="en-US" sz="1800" dirty="0" smtClean="0"/>
              <a:t>in California. </a:t>
            </a:r>
          </a:p>
          <a:p>
            <a:pPr algn="just"/>
            <a:r>
              <a:rPr lang="en-US" sz="1800" dirty="0" smtClean="0"/>
              <a:t>By 1985, the membership had grown to 395 practicing radiation oncologists, medical physicists and radiation biologists throughout the United States.</a:t>
            </a:r>
          </a:p>
          <a:p>
            <a:pPr algn="just"/>
            <a:r>
              <a:rPr lang="en-US" sz="1800" dirty="0" smtClean="0"/>
              <a:t>In 1997 the society was renamed </a:t>
            </a:r>
            <a:r>
              <a:rPr lang="en-US" sz="1800" b="1" dirty="0" smtClean="0">
                <a:solidFill>
                  <a:srgbClr val="FF0000"/>
                </a:solidFill>
              </a:rPr>
              <a:t>American Brachytherapy Society</a:t>
            </a:r>
            <a:r>
              <a:rPr lang="en-US" sz="1800" dirty="0" smtClean="0">
                <a:solidFill>
                  <a:srgbClr val="FF0000"/>
                </a:solidFill>
              </a:rPr>
              <a:t>.</a:t>
            </a:r>
            <a:r>
              <a:rPr lang="en-US" sz="1800" dirty="0" smtClean="0"/>
              <a:t> Today the society is broadly accepted with a significant increase in its membership and the quality of its members; significant clinical and research contributions; and successful efforts in continuing education by the establishment of “schools” in head &amp; neck, breast and  Gyn brachytherapy</a:t>
            </a:r>
            <a:endParaRPr lang="en-US" sz="1800" dirty="0"/>
          </a:p>
        </p:txBody>
      </p:sp>
      <p:sp>
        <p:nvSpPr>
          <p:cNvPr id="3" name="Slide Number Placeholder 2"/>
          <p:cNvSpPr>
            <a:spLocks noGrp="1"/>
          </p:cNvSpPr>
          <p:nvPr>
            <p:ph type="sldNum" sz="quarter" idx="12"/>
          </p:nvPr>
        </p:nvSpPr>
        <p:spPr/>
        <p:txBody>
          <a:bodyPr/>
          <a:lstStyle/>
          <a:p>
            <a:fld id="{28E57388-A3BC-4B2C-A6D4-8F2436339BA4}" type="slidenum">
              <a:rPr lang="en-US" smtClean="0"/>
              <a:pPr/>
              <a:t>37</a:t>
            </a:fld>
            <a:endParaRPr lang="en-US" dirty="0"/>
          </a:p>
        </p:txBody>
      </p:sp>
      <p:sp>
        <p:nvSpPr>
          <p:cNvPr id="4" name="Title 3"/>
          <p:cNvSpPr>
            <a:spLocks noGrp="1"/>
          </p:cNvSpPr>
          <p:nvPr>
            <p:ph type="title"/>
          </p:nvPr>
        </p:nvSpPr>
        <p:spPr/>
        <p:txBody>
          <a:bodyPr>
            <a:normAutofit/>
          </a:bodyPr>
          <a:lstStyle/>
          <a:p>
            <a:pPr algn="ctr"/>
            <a:r>
              <a:rPr lang="en-US" sz="2800" dirty="0" smtClean="0">
                <a:solidFill>
                  <a:schemeClr val="accent4"/>
                </a:solidFill>
                <a:latin typeface="Arial Black" pitchFamily="34" charset="0"/>
              </a:rPr>
              <a:t>AMERICAN BRACHYTHERAPY SOCIETY</a:t>
            </a:r>
            <a:endParaRPr lang="en-US" sz="2800" dirty="0">
              <a:solidFill>
                <a:schemeClr val="accent4"/>
              </a:solidFill>
              <a:latin typeface="Arial Black"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635691"/>
          </a:xfrm>
        </p:spPr>
        <p:txBody>
          <a:bodyPr>
            <a:normAutofit/>
          </a:bodyPr>
          <a:lstStyle/>
          <a:p>
            <a:pPr algn="just"/>
            <a:r>
              <a:rPr lang="en-US" sz="1800" dirty="0" smtClean="0">
                <a:latin typeface="Arial" pitchFamily="34" charset="0"/>
                <a:cs typeface="Arial" pitchFamily="34" charset="0"/>
              </a:rPr>
              <a:t>Modern brachytherapy, </a:t>
            </a:r>
            <a:r>
              <a:rPr lang="en-US" sz="1800" dirty="0" smtClean="0">
                <a:latin typeface="Arial" pitchFamily="34" charset="0"/>
                <a:cs typeface="Arial" pitchFamily="34" charset="0"/>
              </a:rPr>
              <a:t>properly applied, </a:t>
            </a:r>
            <a:r>
              <a:rPr lang="en-US" sz="1800" dirty="0" smtClean="0">
                <a:latin typeface="Arial" pitchFamily="34" charset="0"/>
                <a:cs typeface="Arial" pitchFamily="34" charset="0"/>
              </a:rPr>
              <a:t>contributed to improved treatment techniques and advanced the cause of cancer control. </a:t>
            </a:r>
          </a:p>
          <a:p>
            <a:pPr algn="just"/>
            <a:r>
              <a:rPr lang="en-US" sz="1800" dirty="0" smtClean="0">
                <a:latin typeface="Arial" pitchFamily="34" charset="0"/>
                <a:cs typeface="Arial" pitchFamily="34" charset="0"/>
              </a:rPr>
              <a:t>New radionuclides with lower energy, commercially produced HDR units, optimization of BRT </a:t>
            </a:r>
            <a:r>
              <a:rPr lang="en-US" sz="1800" dirty="0" smtClean="0">
                <a:latin typeface="Arial" pitchFamily="34" charset="0"/>
                <a:cs typeface="Arial" pitchFamily="34" charset="0"/>
              </a:rPr>
              <a:t>planning, </a:t>
            </a:r>
            <a:r>
              <a:rPr lang="en-US" sz="1800" dirty="0" smtClean="0">
                <a:latin typeface="Arial" pitchFamily="34" charset="0"/>
                <a:cs typeface="Arial" pitchFamily="34" charset="0"/>
              </a:rPr>
              <a:t>and ultrasound/CT based real-time planning became available.</a:t>
            </a:r>
          </a:p>
          <a:p>
            <a:pPr algn="just"/>
            <a:r>
              <a:rPr lang="en-US" sz="1800" dirty="0" smtClean="0">
                <a:latin typeface="Arial" pitchFamily="34" charset="0"/>
                <a:cs typeface="Arial" pitchFamily="34" charset="0"/>
              </a:rPr>
              <a:t>Computer technology and the resulting ability to produce very accurate three dimensional radiation dose distributions within the patient; and standardization of brachytherapy techniques, allowed for more uniform practice and better use of integrated treatments. </a:t>
            </a:r>
          </a:p>
          <a:p>
            <a:pPr algn="ctr"/>
            <a:r>
              <a:rPr lang="en-US" sz="2000" b="1" dirty="0" smtClean="0">
                <a:latin typeface="Arial" pitchFamily="34" charset="0"/>
                <a:cs typeface="Arial" pitchFamily="34" charset="0"/>
              </a:rPr>
              <a:t>This success story of brachytherapy was driven</a:t>
            </a:r>
          </a:p>
          <a:p>
            <a:pPr algn="just"/>
            <a:r>
              <a:rPr lang="en-US" sz="1800" b="1" dirty="0" smtClean="0">
                <a:solidFill>
                  <a:srgbClr val="FF0000"/>
                </a:solidFill>
                <a:latin typeface="Arial" pitchFamily="34" charset="0"/>
                <a:cs typeface="Arial" pitchFamily="34" charset="0"/>
              </a:rPr>
              <a:t> By extensive technological developments; the increased number of physicians and physicists practicing brachytherapy, and the interest generated in other ontological specialties. And it is reflected in the considerable brachytherapy literature; the formation of the American Brachytherapy Society; and  its dedicated Brachytherapy Journal.</a:t>
            </a:r>
          </a:p>
        </p:txBody>
      </p:sp>
      <p:sp>
        <p:nvSpPr>
          <p:cNvPr id="4" name="Slide Number Placeholder 3"/>
          <p:cNvSpPr>
            <a:spLocks noGrp="1"/>
          </p:cNvSpPr>
          <p:nvPr>
            <p:ph type="sldNum" sz="quarter" idx="12"/>
          </p:nvPr>
        </p:nvSpPr>
        <p:spPr/>
        <p:txBody>
          <a:bodyPr/>
          <a:lstStyle/>
          <a:p>
            <a:fld id="{28E57388-A3BC-4B2C-A6D4-8F2436339BA4}" type="slidenum">
              <a:rPr lang="en-US" smtClean="0"/>
              <a:pPr/>
              <a:t>38</a:t>
            </a:fld>
            <a:endParaRPr lang="en-US" dirty="0"/>
          </a:p>
        </p:txBody>
      </p:sp>
      <p:sp>
        <p:nvSpPr>
          <p:cNvPr id="2" name="Title 1"/>
          <p:cNvSpPr>
            <a:spLocks noGrp="1"/>
          </p:cNvSpPr>
          <p:nvPr>
            <p:ph type="title"/>
          </p:nvPr>
        </p:nvSpPr>
        <p:spPr>
          <a:xfrm>
            <a:off x="457200" y="155448"/>
            <a:ext cx="8382000" cy="1252728"/>
          </a:xfrm>
        </p:spPr>
        <p:txBody>
          <a:bodyPr>
            <a:noAutofit/>
          </a:bodyPr>
          <a:lstStyle/>
          <a:p>
            <a:pPr algn="ctr"/>
            <a:r>
              <a:rPr lang="en-US" sz="3200" b="1" dirty="0" smtClean="0">
                <a:solidFill>
                  <a:schemeClr val="accent1"/>
                </a:solidFill>
                <a:latin typeface="Arial Black" pitchFamily="34" charset="0"/>
              </a:rPr>
              <a:t>CYCLE TWO CONCLUSIONS</a:t>
            </a:r>
            <a:r>
              <a:rPr lang="en-US" sz="2800" b="1" dirty="0" smtClean="0">
                <a:solidFill>
                  <a:schemeClr val="accent1"/>
                </a:solidFill>
              </a:rPr>
              <a:t/>
            </a:r>
            <a:br>
              <a:rPr lang="en-US" sz="2800" b="1" dirty="0" smtClean="0">
                <a:solidFill>
                  <a:schemeClr val="accent1"/>
                </a:solidFill>
              </a:rPr>
            </a:br>
            <a:r>
              <a:rPr lang="en-US" sz="2800" b="1" dirty="0" smtClean="0">
                <a:solidFill>
                  <a:schemeClr val="accent1"/>
                </a:solidFill>
              </a:rPr>
              <a:t>THE SECOND 50 YEARS OF BRACHYTHERAPY</a:t>
            </a:r>
            <a:endParaRPr lang="en-US" sz="2800" b="1" dirty="0">
              <a:solidFill>
                <a:schemeClr val="accent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953000"/>
          </a:xfrm>
        </p:spPr>
        <p:txBody>
          <a:bodyPr>
            <a:noAutofit/>
          </a:bodyPr>
          <a:lstStyle/>
          <a:p>
            <a:pPr algn="just">
              <a:buNone/>
            </a:pPr>
            <a:r>
              <a:rPr lang="en-US" sz="1600" b="1" dirty="0" smtClean="0">
                <a:solidFill>
                  <a:srgbClr val="C00000"/>
                </a:solidFill>
                <a:latin typeface="Arial" pitchFamily="34" charset="0"/>
                <a:cs typeface="Arial" pitchFamily="34" charset="0"/>
              </a:rPr>
              <a:t>	</a:t>
            </a:r>
            <a:r>
              <a:rPr lang="en-US" sz="1600" b="1" dirty="0" smtClean="0">
                <a:latin typeface="Arial" pitchFamily="34" charset="0"/>
                <a:cs typeface="Arial" pitchFamily="34" charset="0"/>
              </a:rPr>
              <a:t>Today brachytherapy and medicine in general, face several </a:t>
            </a:r>
            <a:r>
              <a:rPr lang="en-US" sz="1600" b="1" dirty="0" smtClean="0">
                <a:latin typeface="Arial" pitchFamily="34" charset="0"/>
                <a:cs typeface="Arial" pitchFamily="34" charset="0"/>
              </a:rPr>
              <a:t>impending risks,  threatening </a:t>
            </a:r>
            <a:r>
              <a:rPr lang="en-US" sz="1600" b="1" dirty="0" smtClean="0">
                <a:latin typeface="Arial" pitchFamily="34" charset="0"/>
                <a:cs typeface="Arial" pitchFamily="34" charset="0"/>
              </a:rPr>
              <a:t>its practice, </a:t>
            </a:r>
            <a:r>
              <a:rPr lang="en-US" sz="1600" b="1" dirty="0" smtClean="0">
                <a:latin typeface="Arial" pitchFamily="34" charset="0"/>
                <a:cs typeface="Arial" pitchFamily="34" charset="0"/>
              </a:rPr>
              <a:t>such as: </a:t>
            </a:r>
          </a:p>
          <a:p>
            <a:pPr algn="just">
              <a:buFont typeface="Arial" pitchFamily="34" charset="0"/>
              <a:buChar char="•"/>
            </a:pPr>
            <a:r>
              <a:rPr lang="en-US" sz="1600" b="1" dirty="0" smtClean="0">
                <a:solidFill>
                  <a:schemeClr val="accent5"/>
                </a:solidFill>
                <a:latin typeface="Arial" pitchFamily="34" charset="0"/>
                <a:cs typeface="Arial" pitchFamily="34" charset="0"/>
              </a:rPr>
              <a:t>Constant warnings </a:t>
            </a:r>
            <a:r>
              <a:rPr lang="en-US" sz="1600" dirty="0" smtClean="0">
                <a:latin typeface="Arial" pitchFamily="34" charset="0"/>
                <a:cs typeface="Arial" pitchFamily="34" charset="0"/>
              </a:rPr>
              <a:t>about radiation overdoses, lack of safeguards, and software flows, </a:t>
            </a:r>
            <a:r>
              <a:rPr lang="en-US" sz="1600" dirty="0" smtClean="0">
                <a:latin typeface="Arial" pitchFamily="34" charset="0"/>
                <a:cs typeface="Arial" pitchFamily="34" charset="0"/>
              </a:rPr>
              <a:t>resulting in more stringent regulation of </a:t>
            </a:r>
            <a:r>
              <a:rPr lang="en-US" sz="1600" dirty="0" smtClean="0">
                <a:latin typeface="Arial" pitchFamily="34" charset="0"/>
                <a:cs typeface="Arial" pitchFamily="34" charset="0"/>
              </a:rPr>
              <a:t>medical radiation.</a:t>
            </a:r>
          </a:p>
          <a:p>
            <a:pPr algn="just">
              <a:buFont typeface="Wingdings" pitchFamily="2" charset="2"/>
              <a:buChar char="§"/>
            </a:pPr>
            <a:r>
              <a:rPr lang="en-US" sz="1600" b="1" dirty="0" smtClean="0">
                <a:solidFill>
                  <a:schemeClr val="accent5"/>
                </a:solidFill>
                <a:latin typeface="Arial" pitchFamily="34" charset="0"/>
                <a:cs typeface="Arial" pitchFamily="34" charset="0"/>
              </a:rPr>
              <a:t>A fast-rising cost curve </a:t>
            </a:r>
            <a:r>
              <a:rPr lang="en-US" sz="1600" dirty="0" smtClean="0">
                <a:cs typeface="Arial" pitchFamily="34" charset="0"/>
              </a:rPr>
              <a:t>which</a:t>
            </a:r>
            <a:r>
              <a:rPr lang="en-US" sz="1600" b="1" dirty="0" smtClean="0">
                <a:solidFill>
                  <a:schemeClr val="accent2"/>
                </a:solidFill>
                <a:latin typeface="Arial" pitchFamily="34" charset="0"/>
                <a:cs typeface="Arial" pitchFamily="34" charset="0"/>
              </a:rPr>
              <a:t> </a:t>
            </a:r>
            <a:r>
              <a:rPr lang="en-US" sz="1600" dirty="0" smtClean="0">
                <a:latin typeface="Arial" pitchFamily="34" charset="0"/>
                <a:cs typeface="Arial" pitchFamily="34" charset="0"/>
              </a:rPr>
              <a:t>must be dealt  within our specialty. </a:t>
            </a:r>
          </a:p>
          <a:p>
            <a:pPr algn="just">
              <a:buFont typeface="Wingdings" pitchFamily="2" charset="2"/>
              <a:buChar char="§"/>
            </a:pPr>
            <a:r>
              <a:rPr lang="en-US" sz="1600" b="1" dirty="0" smtClean="0">
                <a:solidFill>
                  <a:schemeClr val="accent5"/>
                </a:solidFill>
                <a:latin typeface="Arial" pitchFamily="34" charset="0"/>
                <a:cs typeface="Arial" pitchFamily="34" charset="0"/>
              </a:rPr>
              <a:t>An uncertain  political outlook; </a:t>
            </a:r>
            <a:r>
              <a:rPr lang="en-US" sz="1600" dirty="0" smtClean="0">
                <a:solidFill>
                  <a:schemeClr val="accent5"/>
                </a:solidFill>
                <a:latin typeface="Arial" pitchFamily="34" charset="0"/>
                <a:cs typeface="Arial" pitchFamily="34" charset="0"/>
              </a:rPr>
              <a:t> </a:t>
            </a:r>
            <a:r>
              <a:rPr lang="en-US" sz="1600" dirty="0" smtClean="0">
                <a:latin typeface="Arial" pitchFamily="34" charset="0"/>
                <a:cs typeface="Arial" pitchFamily="34" charset="0"/>
              </a:rPr>
              <a:t>it appears that treatment decisions in the future will be made by protocols with several layers of midlevel administrators. </a:t>
            </a:r>
            <a:endParaRPr lang="en-US" sz="1600" dirty="0" smtClean="0">
              <a:latin typeface="Arial" pitchFamily="34" charset="0"/>
              <a:cs typeface="Arial" pitchFamily="34" charset="0"/>
            </a:endParaRPr>
          </a:p>
          <a:p>
            <a:pPr algn="just">
              <a:buNone/>
            </a:pPr>
            <a:r>
              <a:rPr lang="en-US" sz="1600" dirty="0" smtClean="0">
                <a:latin typeface="Arial" pitchFamily="34" charset="0"/>
                <a:cs typeface="Arial" pitchFamily="34" charset="0"/>
              </a:rPr>
              <a:t>	Some steps can be taken right away, such as </a:t>
            </a:r>
            <a:endParaRPr lang="en-US" sz="1600" dirty="0" smtClean="0">
              <a:latin typeface="Arial" pitchFamily="34" charset="0"/>
              <a:cs typeface="Arial" pitchFamily="34" charset="0"/>
            </a:endParaRPr>
          </a:p>
          <a:p>
            <a:pPr algn="just">
              <a:buFont typeface="Wingdings" pitchFamily="2" charset="2"/>
              <a:buChar char="§"/>
            </a:pPr>
            <a:r>
              <a:rPr lang="en-US" sz="1600" dirty="0" smtClean="0">
                <a:latin typeface="Arial" pitchFamily="34" charset="0"/>
                <a:cs typeface="Arial" pitchFamily="34" charset="0"/>
              </a:rPr>
              <a:t>Becoming  more proactive in medical education.</a:t>
            </a:r>
          </a:p>
          <a:p>
            <a:pPr algn="just">
              <a:buFont typeface="Wingdings" pitchFamily="2" charset="2"/>
              <a:buChar char="§"/>
            </a:pPr>
            <a:r>
              <a:rPr lang="en-US" sz="1600" dirty="0" smtClean="0">
                <a:latin typeface="Arial" pitchFamily="34" charset="0"/>
                <a:cs typeface="Arial" pitchFamily="34" charset="0"/>
              </a:rPr>
              <a:t>Continue to minimize the invasiveness of brachytherapy procedures and</a:t>
            </a:r>
          </a:p>
          <a:p>
            <a:pPr algn="just">
              <a:buFont typeface="Wingdings" pitchFamily="2" charset="2"/>
              <a:buChar char="§"/>
            </a:pPr>
            <a:r>
              <a:rPr lang="en-US" sz="1600" dirty="0" smtClean="0">
                <a:latin typeface="Arial" pitchFamily="34" charset="0"/>
                <a:cs typeface="Arial" pitchFamily="34" charset="0"/>
              </a:rPr>
              <a:t>Reassessing risks, vs. benefits vs. cost</a:t>
            </a:r>
          </a:p>
          <a:p>
            <a:pPr algn="just">
              <a:buNone/>
            </a:pPr>
            <a:r>
              <a:rPr lang="en-US" sz="1600" dirty="0" smtClean="0">
                <a:latin typeface="Arial" pitchFamily="34" charset="0"/>
                <a:cs typeface="Arial" pitchFamily="34" charset="0"/>
              </a:rPr>
              <a:t> </a:t>
            </a:r>
            <a:r>
              <a:rPr lang="en-US" sz="1600" dirty="0" smtClean="0">
                <a:latin typeface="Arial" pitchFamily="34" charset="0"/>
                <a:cs typeface="Arial" pitchFamily="34" charset="0"/>
              </a:rPr>
              <a:t> 	 </a:t>
            </a:r>
            <a:r>
              <a:rPr lang="en-US" sz="800" dirty="0" smtClean="0">
                <a:latin typeface="Arial" pitchFamily="34" charset="0"/>
                <a:cs typeface="Arial" pitchFamily="34" charset="0"/>
              </a:rPr>
              <a:t>	</a:t>
            </a:r>
            <a:r>
              <a:rPr lang="en-US" sz="1600" b="1" dirty="0" smtClean="0">
                <a:solidFill>
                  <a:srgbClr val="FF0000"/>
                </a:solidFill>
                <a:latin typeface="Arial" pitchFamily="34" charset="0"/>
                <a:cs typeface="Arial" pitchFamily="34" charset="0"/>
              </a:rPr>
              <a:t>I</a:t>
            </a:r>
            <a:r>
              <a:rPr lang="en-US" sz="1600" b="1" dirty="0" smtClean="0">
                <a:solidFill>
                  <a:srgbClr val="FF0000"/>
                </a:solidFill>
                <a:latin typeface="Arial" pitchFamily="34" charset="0"/>
                <a:cs typeface="Arial" pitchFamily="34" charset="0"/>
              </a:rPr>
              <a:t>t </a:t>
            </a:r>
            <a:r>
              <a:rPr lang="en-US" sz="1600" b="1" dirty="0" smtClean="0">
                <a:solidFill>
                  <a:srgbClr val="FF0000"/>
                </a:solidFill>
                <a:latin typeface="Arial" pitchFamily="34" charset="0"/>
                <a:cs typeface="Arial" pitchFamily="34" charset="0"/>
              </a:rPr>
              <a:t>is my strong belief, </a:t>
            </a:r>
            <a:r>
              <a:rPr lang="en-US" sz="1600" b="1" dirty="0" smtClean="0">
                <a:solidFill>
                  <a:srgbClr val="FF0000"/>
                </a:solidFill>
                <a:latin typeface="Arial" pitchFamily="34" charset="0"/>
                <a:cs typeface="Arial" pitchFamily="34" charset="0"/>
              </a:rPr>
              <a:t>that Brachytherapy because </a:t>
            </a:r>
            <a:r>
              <a:rPr lang="en-US" sz="1600" b="1" dirty="0" smtClean="0">
                <a:solidFill>
                  <a:srgbClr val="FF0000"/>
                </a:solidFill>
                <a:latin typeface="Arial" pitchFamily="34" charset="0"/>
                <a:cs typeface="Arial" pitchFamily="34" charset="0"/>
              </a:rPr>
              <a:t>of solidly developed  medical and technical foundations, </a:t>
            </a:r>
            <a:r>
              <a:rPr lang="en-US" sz="1600" b="1" dirty="0" smtClean="0">
                <a:solidFill>
                  <a:srgbClr val="FF0000"/>
                </a:solidFill>
                <a:latin typeface="Arial" pitchFamily="34" charset="0"/>
                <a:cs typeface="Arial" pitchFamily="34" charset="0"/>
              </a:rPr>
              <a:t>is </a:t>
            </a:r>
            <a:r>
              <a:rPr lang="en-US" sz="1600" b="1" dirty="0" smtClean="0">
                <a:solidFill>
                  <a:srgbClr val="FF0000"/>
                </a:solidFill>
                <a:latin typeface="Arial" pitchFamily="34" charset="0"/>
                <a:cs typeface="Arial" pitchFamily="34" charset="0"/>
              </a:rPr>
              <a:t>the most suitable medical specialty for the implementation of the rapidly advancing </a:t>
            </a:r>
            <a:r>
              <a:rPr lang="en-US" sz="1600" b="1" dirty="0" smtClean="0">
                <a:solidFill>
                  <a:srgbClr val="FF0000"/>
                </a:solidFill>
                <a:latin typeface="Arial" pitchFamily="34" charset="0"/>
                <a:cs typeface="Arial" pitchFamily="34" charset="0"/>
              </a:rPr>
              <a:t>technology including biotechnology</a:t>
            </a:r>
            <a:r>
              <a:rPr lang="en-US"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and even nanotechnology</a:t>
            </a:r>
            <a:r>
              <a:rPr lang="en-US" sz="1800" dirty="0" smtClean="0">
                <a:solidFill>
                  <a:srgbClr val="FF0000"/>
                </a:solidFill>
                <a:latin typeface="Arial" pitchFamily="34" charset="0"/>
                <a:cs typeface="Arial" pitchFamily="34" charset="0"/>
              </a:rPr>
              <a:t>.</a:t>
            </a:r>
          </a:p>
        </p:txBody>
      </p:sp>
      <p:sp>
        <p:nvSpPr>
          <p:cNvPr id="4" name="Slide Number Placeholder 3"/>
          <p:cNvSpPr>
            <a:spLocks noGrp="1"/>
          </p:cNvSpPr>
          <p:nvPr>
            <p:ph type="sldNum" sz="quarter" idx="12"/>
          </p:nvPr>
        </p:nvSpPr>
        <p:spPr/>
        <p:txBody>
          <a:bodyPr/>
          <a:lstStyle/>
          <a:p>
            <a:fld id="{28E57388-A3BC-4B2C-A6D4-8F2436339BA4}" type="slidenum">
              <a:rPr lang="en-US" smtClean="0"/>
              <a:pPr/>
              <a:t>39</a:t>
            </a:fld>
            <a:endParaRPr lang="en-US" dirty="0"/>
          </a:p>
        </p:txBody>
      </p:sp>
      <p:sp>
        <p:nvSpPr>
          <p:cNvPr id="2" name="Title 1"/>
          <p:cNvSpPr>
            <a:spLocks noGrp="1"/>
          </p:cNvSpPr>
          <p:nvPr>
            <p:ph type="title"/>
          </p:nvPr>
        </p:nvSpPr>
        <p:spPr>
          <a:xfrm>
            <a:off x="457200" y="274638"/>
            <a:ext cx="8229600" cy="944562"/>
          </a:xfrm>
        </p:spPr>
        <p:txBody>
          <a:bodyPr>
            <a:noAutofit/>
          </a:bodyPr>
          <a:lstStyle/>
          <a:p>
            <a:pPr algn="ctr"/>
            <a:r>
              <a:rPr lang="en-US" sz="3200" dirty="0" smtClean="0">
                <a:solidFill>
                  <a:schemeClr val="accent1"/>
                </a:solidFill>
                <a:latin typeface="Arial Black" pitchFamily="34" charset="0"/>
              </a:rPr>
              <a:t>CYCLE  THREE</a:t>
            </a:r>
            <a:br>
              <a:rPr lang="en-US" sz="3200" dirty="0" smtClean="0">
                <a:solidFill>
                  <a:schemeClr val="accent1"/>
                </a:solidFill>
                <a:latin typeface="Arial Black" pitchFamily="34" charset="0"/>
              </a:rPr>
            </a:br>
            <a:r>
              <a:rPr lang="en-US" sz="3200" dirty="0" smtClean="0">
                <a:solidFill>
                  <a:schemeClr val="accent1"/>
                </a:solidFill>
                <a:latin typeface="Arial Black" pitchFamily="34" charset="0"/>
              </a:rPr>
              <a:t>THE SPECIALTY’S FUTURE</a:t>
            </a:r>
            <a:endParaRPr lang="en-US" sz="3200" dirty="0">
              <a:solidFill>
                <a:schemeClr val="accent1"/>
              </a:solidFill>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endParaRPr lang="en-US" dirty="0" smtClean="0"/>
          </a:p>
          <a:p>
            <a:pPr algn="ctr"/>
            <a:r>
              <a:rPr lang="en-US" sz="2400" dirty="0" smtClean="0">
                <a:latin typeface="Arial" pitchFamily="34" charset="0"/>
                <a:cs typeface="Arial" pitchFamily="34" charset="0"/>
              </a:rPr>
              <a:t>Modern scientific and technological innovations go through cycles, that include:</a:t>
            </a:r>
          </a:p>
          <a:p>
            <a:pPr lvl="1" algn="ctr"/>
            <a:r>
              <a:rPr lang="en-US" sz="2400" b="1" i="1" dirty="0" smtClean="0">
                <a:latin typeface="Arial" pitchFamily="34" charset="0"/>
                <a:cs typeface="Arial" pitchFamily="34" charset="0"/>
              </a:rPr>
              <a:t>Initial </a:t>
            </a:r>
            <a:r>
              <a:rPr lang="en-US" sz="2400" b="1" i="1" dirty="0" smtClean="0">
                <a:latin typeface="Arial" pitchFamily="34" charset="0"/>
                <a:cs typeface="Arial" pitchFamily="34" charset="0"/>
              </a:rPr>
              <a:t>discovery</a:t>
            </a:r>
          </a:p>
          <a:p>
            <a:pPr lvl="1" algn="ctr"/>
            <a:r>
              <a:rPr lang="en-US" sz="2400" b="1" i="1" dirty="0" smtClean="0">
                <a:latin typeface="Arial" pitchFamily="34" charset="0"/>
                <a:cs typeface="Arial" pitchFamily="34" charset="0"/>
              </a:rPr>
              <a:t>Development-Consolidation</a:t>
            </a:r>
            <a:endParaRPr lang="en-US" sz="2400" b="1" i="1" dirty="0" smtClean="0">
              <a:latin typeface="Arial" pitchFamily="34" charset="0"/>
              <a:cs typeface="Arial" pitchFamily="34" charset="0"/>
            </a:endParaRPr>
          </a:p>
          <a:p>
            <a:pPr algn="ctr"/>
            <a:r>
              <a:rPr lang="en-US" sz="2400" b="1" i="1" dirty="0" smtClean="0">
                <a:latin typeface="Arial" pitchFamily="34" charset="0"/>
                <a:cs typeface="Arial" pitchFamily="34" charset="0"/>
              </a:rPr>
              <a:t>Commercialization</a:t>
            </a:r>
            <a:endParaRPr lang="en-US" sz="2400" b="1" i="1" dirty="0" smtClean="0">
              <a:latin typeface="Arial" pitchFamily="34" charset="0"/>
              <a:cs typeface="Arial" pitchFamily="34" charset="0"/>
            </a:endParaRPr>
          </a:p>
          <a:p>
            <a:pPr algn="ctr"/>
            <a:r>
              <a:rPr lang="en-US" sz="2400" b="1" i="1" dirty="0" smtClean="0">
                <a:latin typeface="Arial" pitchFamily="34" charset="0"/>
                <a:cs typeface="Arial" pitchFamily="34" charset="0"/>
              </a:rPr>
              <a:t>Decline </a:t>
            </a:r>
            <a:r>
              <a:rPr lang="en-US" sz="2400" b="1" i="1" dirty="0" smtClean="0">
                <a:latin typeface="Arial" pitchFamily="34" charset="0"/>
                <a:cs typeface="Arial" pitchFamily="34" charset="0"/>
              </a:rPr>
              <a:t>and replacement</a:t>
            </a:r>
          </a:p>
          <a:p>
            <a:pPr algn="ctr"/>
            <a:r>
              <a:rPr lang="en-US" sz="2400" dirty="0" smtClean="0">
                <a:latin typeface="Arial" pitchFamily="34" charset="0"/>
                <a:cs typeface="Arial" pitchFamily="34" charset="0"/>
              </a:rPr>
              <a:t>This  concept  will help to understand </a:t>
            </a:r>
          </a:p>
          <a:p>
            <a:pPr algn="ctr"/>
            <a:r>
              <a:rPr lang="en-US" sz="2400" dirty="0" smtClean="0">
                <a:latin typeface="Arial" pitchFamily="34" charset="0"/>
                <a:cs typeface="Arial" pitchFamily="34" charset="0"/>
              </a:rPr>
              <a:t>Brachytherapy’s development and evolution.</a:t>
            </a:r>
          </a:p>
          <a:p>
            <a:pPr algn="ctr"/>
            <a:endParaRPr lang="en-US" sz="3200" b="1" i="1" dirty="0" smtClean="0"/>
          </a:p>
          <a:p>
            <a:endParaRPr lang="en-US" dirty="0"/>
          </a:p>
        </p:txBody>
      </p:sp>
      <p:sp>
        <p:nvSpPr>
          <p:cNvPr id="4" name="Slide Number Placeholder 3"/>
          <p:cNvSpPr>
            <a:spLocks noGrp="1"/>
          </p:cNvSpPr>
          <p:nvPr>
            <p:ph type="sldNum" sz="quarter" idx="12"/>
          </p:nvPr>
        </p:nvSpPr>
        <p:spPr/>
        <p:txBody>
          <a:bodyPr/>
          <a:lstStyle/>
          <a:p>
            <a:fld id="{28E57388-A3BC-4B2C-A6D4-8F2436339BA4}" type="slidenum">
              <a:rPr lang="en-US" smtClean="0"/>
              <a:pPr/>
              <a:t>4</a:t>
            </a:fld>
            <a:endParaRPr lang="en-US" dirty="0"/>
          </a:p>
        </p:txBody>
      </p:sp>
      <p:sp>
        <p:nvSpPr>
          <p:cNvPr id="2" name="Title 1"/>
          <p:cNvSpPr>
            <a:spLocks noGrp="1"/>
          </p:cNvSpPr>
          <p:nvPr>
            <p:ph type="title"/>
          </p:nvPr>
        </p:nvSpPr>
        <p:spPr/>
        <p:txBody>
          <a:bodyPr>
            <a:normAutofit fontScale="90000"/>
          </a:bodyPr>
          <a:lstStyle/>
          <a:p>
            <a:pPr algn="ctr"/>
            <a:r>
              <a:rPr lang="en-US" b="1" dirty="0" smtClean="0">
                <a:solidFill>
                  <a:schemeClr val="accent1"/>
                </a:solidFill>
              </a:rPr>
              <a:t>RATE OF KNOWLEDGE</a:t>
            </a:r>
            <a:br>
              <a:rPr lang="en-US" b="1" dirty="0" smtClean="0">
                <a:solidFill>
                  <a:schemeClr val="accent1"/>
                </a:solidFill>
              </a:rPr>
            </a:br>
            <a:r>
              <a:rPr lang="en-US" b="1" dirty="0" smtClean="0">
                <a:solidFill>
                  <a:schemeClr val="accent1"/>
                </a:solidFill>
              </a:rPr>
              <a:t>IN MODERN HUMAN HISTORY</a:t>
            </a:r>
            <a:endParaRPr lang="en-US" b="1" dirty="0">
              <a:solidFill>
                <a:schemeClr val="accent1"/>
              </a:solidFill>
            </a:endParaRPr>
          </a:p>
        </p:txBody>
      </p:sp>
    </p:spTree>
  </p:cSld>
  <p:clrMapOvr>
    <a:masterClrMapping/>
  </p:clrMapOvr>
  <p:transition advTm="6094"/>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066800"/>
          </a:xfrm>
        </p:spPr>
        <p:txBody>
          <a:bodyPr>
            <a:normAutofit/>
          </a:bodyPr>
          <a:lstStyle/>
          <a:p>
            <a:pPr algn="ctr"/>
            <a:r>
              <a:rPr lang="en-US" dirty="0" smtClean="0">
                <a:solidFill>
                  <a:schemeClr val="accent1"/>
                </a:solidFill>
              </a:rPr>
              <a:t>CYCLE ONE (1900-1950)</a:t>
            </a:r>
            <a:endParaRPr lang="en-US" dirty="0">
              <a:solidFill>
                <a:schemeClr val="accent1"/>
              </a:solidFill>
            </a:endParaRPr>
          </a:p>
        </p:txBody>
      </p:sp>
      <p:sp>
        <p:nvSpPr>
          <p:cNvPr id="3" name="Text Placeholder 2"/>
          <p:cNvSpPr>
            <a:spLocks noGrp="1"/>
          </p:cNvSpPr>
          <p:nvPr>
            <p:ph type="subTitle" idx="1"/>
          </p:nvPr>
        </p:nvSpPr>
        <p:spPr>
          <a:xfrm>
            <a:off x="381000" y="1752600"/>
            <a:ext cx="8229600" cy="3058711"/>
          </a:xfrm>
        </p:spPr>
        <p:txBody>
          <a:bodyPr>
            <a:normAutofit lnSpcReduction="10000"/>
          </a:bodyPr>
          <a:lstStyle/>
          <a:p>
            <a:pPr algn="ctr"/>
            <a:r>
              <a:rPr lang="en-US" sz="3200" b="1" dirty="0" smtClean="0"/>
              <a:t>Early attempts of brachytherapy</a:t>
            </a:r>
          </a:p>
          <a:p>
            <a:pPr algn="ctr"/>
            <a:r>
              <a:rPr lang="en-US" sz="2400" b="1" i="1" dirty="0" smtClean="0">
                <a:latin typeface="Arial" pitchFamily="34" charset="0"/>
                <a:cs typeface="Arial" pitchFamily="34" charset="0"/>
              </a:rPr>
              <a:t>The discovery of radium opened the door for a whole new way of treating cancer and the development of a new specialty. It was Forssell’s destiny in 1931 to become the godfather of this new specialty and name it Brachytherapy. </a:t>
            </a:r>
          </a:p>
          <a:p>
            <a:pPr algn="ctr"/>
            <a:r>
              <a:rPr lang="en-US" sz="2400" b="1" i="1" dirty="0" smtClean="0">
                <a:solidFill>
                  <a:srgbClr val="FF0000"/>
                </a:solidFill>
                <a:latin typeface="Arial" pitchFamily="34" charset="0"/>
                <a:cs typeface="Arial" pitchFamily="34" charset="0"/>
              </a:rPr>
              <a:t>The basic foundations of brachytherapy were established during this first period</a:t>
            </a:r>
            <a:r>
              <a:rPr lang="en-US" sz="2400" i="1" dirty="0" smtClean="0">
                <a:solidFill>
                  <a:srgbClr val="FF0000"/>
                </a:solidFill>
                <a:latin typeface="Arial" pitchFamily="34" charset="0"/>
                <a:cs typeface="Arial" pitchFamily="34" charset="0"/>
              </a:rPr>
              <a:t>.</a:t>
            </a:r>
          </a:p>
        </p:txBody>
      </p:sp>
      <p:sp>
        <p:nvSpPr>
          <p:cNvPr id="4" name="Slide Number Placeholder 3"/>
          <p:cNvSpPr>
            <a:spLocks noGrp="1"/>
          </p:cNvSpPr>
          <p:nvPr>
            <p:ph type="sldNum" sz="quarter" idx="12"/>
          </p:nvPr>
        </p:nvSpPr>
        <p:spPr/>
        <p:txBody>
          <a:bodyPr/>
          <a:lstStyle/>
          <a:p>
            <a:fld id="{28E57388-A3BC-4B2C-A6D4-8F2436339BA4}" type="slidenum">
              <a:rPr lang="en-US" smtClean="0"/>
              <a:pPr/>
              <a:t>5</a:t>
            </a:fld>
            <a:endParaRPr lang="en-US" dirty="0"/>
          </a:p>
        </p:txBody>
      </p:sp>
    </p:spTree>
  </p:cSld>
  <p:clrMapOvr>
    <a:masterClrMapping/>
  </p:clrMapOvr>
  <p:transition advTm="5547"/>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481328"/>
            <a:ext cx="7620000" cy="4525963"/>
          </a:xfrm>
        </p:spPr>
        <p:txBody>
          <a:bodyPr>
            <a:normAutofit/>
          </a:bodyPr>
          <a:lstStyle/>
          <a:p>
            <a:pPr algn="just"/>
            <a:r>
              <a:rPr lang="en-US" sz="2400" dirty="0" smtClean="0"/>
              <a:t>Radium therapy Centers were established throughout Europe and North America to treat cancer.</a:t>
            </a:r>
          </a:p>
          <a:p>
            <a:pPr algn="just"/>
            <a:r>
              <a:rPr lang="en-US" sz="2400" dirty="0" smtClean="0"/>
              <a:t>Radium techniques were developed for surface, interstitial and intracavitary radiation.</a:t>
            </a:r>
          </a:p>
          <a:p>
            <a:pPr algn="just"/>
            <a:r>
              <a:rPr lang="en-US" sz="2400" dirty="0" smtClean="0"/>
              <a:t>Dosage systems were proposed and tested to calculate radiation within the tumor.</a:t>
            </a:r>
          </a:p>
          <a:p>
            <a:pPr algn="just"/>
            <a:r>
              <a:rPr lang="en-US" sz="2400" dirty="0" smtClean="0"/>
              <a:t>The role model for brachytherapy was mainly in gynecology, head &amp; neck, and skin cancer</a:t>
            </a:r>
          </a:p>
          <a:p>
            <a:pPr algn="just"/>
            <a:r>
              <a:rPr lang="en-US" sz="2400" dirty="0" smtClean="0"/>
              <a:t>Radium price skyrocketed from $10,000 in 1904 to $135,000 in 1918.</a:t>
            </a:r>
          </a:p>
          <a:p>
            <a:pPr algn="just"/>
            <a:endParaRPr lang="en-US" sz="2400" dirty="0"/>
          </a:p>
        </p:txBody>
      </p:sp>
      <p:sp>
        <p:nvSpPr>
          <p:cNvPr id="3" name="Slide Number Placeholder 2"/>
          <p:cNvSpPr>
            <a:spLocks noGrp="1"/>
          </p:cNvSpPr>
          <p:nvPr>
            <p:ph type="sldNum" sz="quarter" idx="12"/>
          </p:nvPr>
        </p:nvSpPr>
        <p:spPr/>
        <p:txBody>
          <a:bodyPr/>
          <a:lstStyle/>
          <a:p>
            <a:fld id="{28E57388-A3BC-4B2C-A6D4-8F2436339BA4}" type="slidenum">
              <a:rPr lang="en-US" smtClean="0"/>
              <a:pPr/>
              <a:t>6</a:t>
            </a:fld>
            <a:endParaRPr lang="en-US" dirty="0"/>
          </a:p>
        </p:txBody>
      </p:sp>
      <p:sp>
        <p:nvSpPr>
          <p:cNvPr id="4" name="Title 3"/>
          <p:cNvSpPr>
            <a:spLocks noGrp="1"/>
          </p:cNvSpPr>
          <p:nvPr>
            <p:ph type="title"/>
          </p:nvPr>
        </p:nvSpPr>
        <p:spPr/>
        <p:txBody>
          <a:bodyPr/>
          <a:lstStyle/>
          <a:p>
            <a:pPr algn="ctr"/>
            <a:r>
              <a:rPr lang="en-US" dirty="0" smtClean="0"/>
              <a:t>HIGHLIGHTS OF CYCLE ONE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8E57388-A3BC-4B2C-A6D4-8F2436339BA4}" type="slidenum">
              <a:rPr lang="en-US" smtClean="0"/>
              <a:pPr/>
              <a:t>7</a:t>
            </a:fld>
            <a:endParaRPr lang="en-US" dirty="0"/>
          </a:p>
        </p:txBody>
      </p:sp>
      <p:sp>
        <p:nvSpPr>
          <p:cNvPr id="2" name="Title 1"/>
          <p:cNvSpPr>
            <a:spLocks noGrp="1"/>
          </p:cNvSpPr>
          <p:nvPr>
            <p:ph type="title"/>
          </p:nvPr>
        </p:nvSpPr>
        <p:spPr>
          <a:xfrm>
            <a:off x="533400" y="533400"/>
            <a:ext cx="7924800" cy="457200"/>
          </a:xfrm>
        </p:spPr>
        <p:txBody>
          <a:bodyPr>
            <a:normAutofit fontScale="90000"/>
          </a:bodyPr>
          <a:lstStyle/>
          <a:p>
            <a:pPr algn="ctr"/>
            <a:r>
              <a:rPr lang="en-US" sz="2400" b="1" dirty="0" smtClean="0">
                <a:solidFill>
                  <a:schemeClr val="accent1"/>
                </a:solidFill>
              </a:rPr>
              <a:t/>
            </a:r>
            <a:br>
              <a:rPr lang="en-US" sz="2400" b="1" dirty="0" smtClean="0">
                <a:solidFill>
                  <a:schemeClr val="accent1"/>
                </a:solidFill>
              </a:rPr>
            </a:br>
            <a:r>
              <a:rPr lang="en-US" sz="2200" b="1" dirty="0" smtClean="0">
                <a:solidFill>
                  <a:schemeClr val="accent1"/>
                </a:solidFill>
                <a:latin typeface="Arial Black" pitchFamily="34" charset="0"/>
              </a:rPr>
              <a:t>1906-BIOLOGICAL LABORATORY OF RADIUM </a:t>
            </a:r>
            <a:r>
              <a:rPr lang="en-US" sz="2200" dirty="0" smtClean="0">
                <a:solidFill>
                  <a:schemeClr val="accent1"/>
                </a:solidFill>
                <a:latin typeface="Arial Black" pitchFamily="34" charset="0"/>
              </a:rPr>
              <a:t>OF</a:t>
            </a:r>
            <a:r>
              <a:rPr lang="en-US" sz="2200" b="1" dirty="0" smtClean="0">
                <a:solidFill>
                  <a:schemeClr val="accent1"/>
                </a:solidFill>
                <a:latin typeface="Arial Black" pitchFamily="34" charset="0"/>
              </a:rPr>
              <a:t> PARIS</a:t>
            </a:r>
            <a:r>
              <a:rPr lang="en-US" sz="2400" b="1" dirty="0" smtClean="0">
                <a:solidFill>
                  <a:schemeClr val="accent1"/>
                </a:solidFill>
              </a:rPr>
              <a:t/>
            </a:r>
            <a:br>
              <a:rPr lang="en-US" sz="2400" b="1" dirty="0" smtClean="0">
                <a:solidFill>
                  <a:schemeClr val="accent1"/>
                </a:solidFill>
              </a:rPr>
            </a:br>
            <a:endParaRPr lang="en-US" sz="2400" b="1" dirty="0">
              <a:solidFill>
                <a:schemeClr val="accent1"/>
              </a:solidFill>
            </a:endParaRPr>
          </a:p>
        </p:txBody>
      </p:sp>
      <p:pic>
        <p:nvPicPr>
          <p:cNvPr id="8" name="Picture 7" descr="Danlos instruments 001.jpg"/>
          <p:cNvPicPr>
            <a:picLocks noChangeAspect="1"/>
          </p:cNvPicPr>
          <p:nvPr/>
        </p:nvPicPr>
        <p:blipFill>
          <a:blip r:embed="rId3" cstate="print"/>
          <a:stretch>
            <a:fillRect/>
          </a:stretch>
        </p:blipFill>
        <p:spPr>
          <a:xfrm>
            <a:off x="6172200" y="1371600"/>
            <a:ext cx="2743200" cy="5029200"/>
          </a:xfrm>
          <a:prstGeom prst="rect">
            <a:avLst/>
          </a:prstGeom>
        </p:spPr>
      </p:pic>
      <p:sp>
        <p:nvSpPr>
          <p:cNvPr id="7" name="TextBox 6"/>
          <p:cNvSpPr txBox="1"/>
          <p:nvPr/>
        </p:nvSpPr>
        <p:spPr>
          <a:xfrm>
            <a:off x="762000" y="1143000"/>
            <a:ext cx="5257800" cy="5262979"/>
          </a:xfrm>
          <a:prstGeom prst="rect">
            <a:avLst/>
          </a:prstGeom>
          <a:noFill/>
        </p:spPr>
        <p:txBody>
          <a:bodyPr wrap="square" rtlCol="0">
            <a:spAutoFit/>
          </a:bodyPr>
          <a:lstStyle/>
          <a:p>
            <a:pPr algn="just">
              <a:buFont typeface="Wingdings" pitchFamily="2" charset="2"/>
              <a:buChar char="§"/>
            </a:pPr>
            <a:r>
              <a:rPr lang="en-US" sz="2400" dirty="0" smtClean="0">
                <a:solidFill>
                  <a:schemeClr val="accent2"/>
                </a:solidFill>
                <a:latin typeface="Arial" pitchFamily="34" charset="0"/>
                <a:cs typeface="Arial" pitchFamily="34" charset="0"/>
              </a:rPr>
              <a:t>The first “Radium Institute” in the world </a:t>
            </a:r>
            <a:r>
              <a:rPr lang="en-US" sz="2400" i="1" dirty="0" smtClean="0">
                <a:latin typeface="Arial" pitchFamily="34" charset="0"/>
                <a:cs typeface="Arial" pitchFamily="34" charset="0"/>
              </a:rPr>
              <a:t> was founded by </a:t>
            </a:r>
            <a:r>
              <a:rPr lang="en-US" sz="2400" b="1" i="1" dirty="0" smtClean="0">
                <a:latin typeface="Arial" pitchFamily="34" charset="0"/>
                <a:cs typeface="Arial" pitchFamily="34" charset="0"/>
              </a:rPr>
              <a:t>L. Wickham (1861-1913) and  P. Degrais(1874-1942) with Henri Dominici (1867-1919), </a:t>
            </a:r>
            <a:r>
              <a:rPr lang="en-US" sz="2400" i="1" dirty="0" smtClean="0">
                <a:latin typeface="Arial" pitchFamily="34" charset="0"/>
                <a:cs typeface="Arial" pitchFamily="34" charset="0"/>
              </a:rPr>
              <a:t>as the first clinical director.      	They perfected the techniques and dosimetry of radium especially in cancer of the cervix; demonstrated  the different biological effects of the various qualities of radium; initiated filtration; and introduced the principle of cross-firing.</a:t>
            </a:r>
          </a:p>
          <a:p>
            <a:pPr algn="ctr"/>
            <a:r>
              <a:rPr lang="en-US" sz="2400" i="1" dirty="0" smtClean="0">
                <a:latin typeface="Arial" pitchFamily="34" charset="0"/>
                <a:cs typeface="Arial" pitchFamily="34" charset="0"/>
              </a:rPr>
              <a:t> The Laboratory closed in early 1914, in the beginning of WWI.</a:t>
            </a:r>
            <a:endParaRPr lang="en-US" sz="2400" i="1" dirty="0">
              <a:latin typeface="Arial" pitchFamily="34" charset="0"/>
              <a:cs typeface="Arial" pitchFamily="34" charset="0"/>
            </a:endParaRPr>
          </a:p>
        </p:txBody>
      </p:sp>
    </p:spTree>
  </p:cSld>
  <p:clrMapOvr>
    <a:masterClrMapping/>
  </p:clrMapOvr>
  <p:transition advTm="10609"/>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5486400" cy="4648200"/>
          </a:xfrm>
        </p:spPr>
        <p:txBody>
          <a:bodyPr>
            <a:noAutofit/>
          </a:bodyPr>
          <a:lstStyle/>
          <a:p>
            <a:pPr>
              <a:buNone/>
            </a:pPr>
            <a:r>
              <a:rPr lang="en-US" sz="1500" i="1" dirty="0" smtClean="0">
                <a:solidFill>
                  <a:schemeClr val="accent1"/>
                </a:solidFill>
              </a:rPr>
              <a:t>    </a:t>
            </a:r>
            <a:r>
              <a:rPr lang="en-US" sz="2200" i="1" dirty="0" smtClean="0">
                <a:latin typeface="Arial" pitchFamily="34" charset="0"/>
                <a:cs typeface="Arial" pitchFamily="34" charset="0"/>
              </a:rPr>
              <a:t>The Stockholm school founded </a:t>
            </a:r>
            <a:r>
              <a:rPr lang="en-US" sz="2200" i="1" dirty="0" smtClean="0">
                <a:solidFill>
                  <a:srgbClr val="FF0000"/>
                </a:solidFill>
                <a:latin typeface="Arial" pitchFamily="34" charset="0"/>
                <a:cs typeface="Arial" pitchFamily="34" charset="0"/>
              </a:rPr>
              <a:t>by </a:t>
            </a:r>
            <a:r>
              <a:rPr lang="en-US" sz="2200" b="1" i="1" dirty="0" smtClean="0">
                <a:solidFill>
                  <a:srgbClr val="FF0000"/>
                </a:solidFill>
                <a:latin typeface="Arial" pitchFamily="34" charset="0"/>
                <a:cs typeface="Arial" pitchFamily="34" charset="0"/>
              </a:rPr>
              <a:t>G. Forssell</a:t>
            </a:r>
            <a:r>
              <a:rPr lang="en-US" sz="2200" i="1" dirty="0" smtClean="0">
                <a:solidFill>
                  <a:srgbClr val="FF0000"/>
                </a:solidFill>
                <a:latin typeface="Arial" pitchFamily="34" charset="0"/>
                <a:cs typeface="Arial" pitchFamily="34" charset="0"/>
              </a:rPr>
              <a:t>, </a:t>
            </a:r>
            <a:r>
              <a:rPr lang="en-US" sz="2200" i="1" dirty="0" smtClean="0">
                <a:latin typeface="Arial" pitchFamily="34" charset="0"/>
                <a:cs typeface="Arial" pitchFamily="34" charset="0"/>
              </a:rPr>
              <a:t>(</a:t>
            </a:r>
            <a:r>
              <a:rPr lang="en-US" sz="2200" b="1" i="1" dirty="0" smtClean="0">
                <a:latin typeface="Arial" pitchFamily="34" charset="0"/>
                <a:cs typeface="Arial" pitchFamily="34" charset="0"/>
              </a:rPr>
              <a:t>E. Berven, J. Heyman, M. Strandqvist, R. Sievert, R. Thoraeus</a:t>
            </a:r>
            <a:r>
              <a:rPr lang="en-US" sz="2200" i="1" dirty="0" smtClean="0">
                <a:latin typeface="Arial" pitchFamily="34" charset="0"/>
                <a:cs typeface="Arial" pitchFamily="34" charset="0"/>
              </a:rPr>
              <a:t>), </a:t>
            </a:r>
          </a:p>
          <a:p>
            <a:pPr>
              <a:buNone/>
            </a:pPr>
            <a:r>
              <a:rPr lang="en-US" sz="2200" i="1" dirty="0" smtClean="0">
                <a:latin typeface="Arial" pitchFamily="34" charset="0"/>
                <a:cs typeface="Arial" pitchFamily="34" charset="0"/>
              </a:rPr>
              <a:t>    made significant contributions: </a:t>
            </a:r>
          </a:p>
          <a:p>
            <a:pPr>
              <a:buFont typeface="Wingdings" pitchFamily="2" charset="2"/>
              <a:buChar char="§"/>
            </a:pPr>
            <a:r>
              <a:rPr lang="en-US" sz="2200" i="1" dirty="0" smtClean="0">
                <a:latin typeface="Arial" pitchFamily="34" charset="0"/>
                <a:cs typeface="Arial" pitchFamily="34" charset="0"/>
              </a:rPr>
              <a:t>Treatment of cancer of the uterus (</a:t>
            </a:r>
            <a:r>
              <a:rPr lang="en-US" sz="2200" b="1" i="1" dirty="0" smtClean="0">
                <a:latin typeface="Arial" pitchFamily="34" charset="0"/>
                <a:cs typeface="Arial" pitchFamily="34" charset="0"/>
              </a:rPr>
              <a:t>Stockholm technique</a:t>
            </a:r>
            <a:r>
              <a:rPr lang="en-US" sz="2200" i="1" dirty="0" smtClean="0">
                <a:latin typeface="Arial" pitchFamily="34" charset="0"/>
                <a:cs typeface="Arial" pitchFamily="34" charset="0"/>
              </a:rPr>
              <a:t>); </a:t>
            </a:r>
          </a:p>
          <a:p>
            <a:pPr>
              <a:buFont typeface="Wingdings" pitchFamily="2" charset="2"/>
              <a:buChar char="§"/>
            </a:pPr>
            <a:r>
              <a:rPr lang="en-US" sz="2200" i="1" dirty="0" smtClean="0">
                <a:latin typeface="Arial" pitchFamily="34" charset="0"/>
                <a:cs typeface="Arial" pitchFamily="34" charset="0"/>
              </a:rPr>
              <a:t>Time-dose fractionation ( </a:t>
            </a:r>
            <a:r>
              <a:rPr lang="en-US" sz="2200" b="1" i="1" dirty="0" smtClean="0">
                <a:latin typeface="Arial" pitchFamily="34" charset="0"/>
                <a:cs typeface="Arial" pitchFamily="34" charset="0"/>
              </a:rPr>
              <a:t>Strandqvist curve</a:t>
            </a:r>
            <a:r>
              <a:rPr lang="en-US" sz="2200" i="1" dirty="0" smtClean="0">
                <a:latin typeface="Arial" pitchFamily="34" charset="0"/>
                <a:cs typeface="Arial" pitchFamily="34" charset="0"/>
              </a:rPr>
              <a:t>); </a:t>
            </a:r>
          </a:p>
          <a:p>
            <a:pPr>
              <a:buFont typeface="Wingdings" pitchFamily="2" charset="2"/>
              <a:buChar char="§"/>
            </a:pPr>
            <a:r>
              <a:rPr lang="en-US" sz="2200" i="1" dirty="0" smtClean="0">
                <a:latin typeface="Arial" pitchFamily="34" charset="0"/>
                <a:cs typeface="Arial" pitchFamily="34" charset="0"/>
              </a:rPr>
              <a:t>Radiation protection issues (</a:t>
            </a:r>
            <a:r>
              <a:rPr lang="en-US" sz="2200" b="1" dirty="0" smtClean="0">
                <a:latin typeface="Arial" pitchFamily="34" charset="0"/>
                <a:cs typeface="Arial" pitchFamily="34" charset="0"/>
              </a:rPr>
              <a:t>Sievert chamber; Thoraeus x-ray filter, Free-air ionization chamber, etc) </a:t>
            </a:r>
          </a:p>
          <a:p>
            <a:pPr algn="ctr">
              <a:buNone/>
            </a:pPr>
            <a:r>
              <a:rPr lang="en-US" sz="2200" dirty="0" smtClean="0">
                <a:latin typeface="Arial" pitchFamily="34" charset="0"/>
                <a:cs typeface="Arial" pitchFamily="34" charset="0"/>
              </a:rPr>
              <a:t>	In 1979, </a:t>
            </a:r>
            <a:r>
              <a:rPr lang="en-US" sz="2200" b="1" dirty="0" smtClean="0">
                <a:latin typeface="Arial" pitchFamily="34" charset="0"/>
                <a:cs typeface="Arial" pitchFamily="34" charset="0"/>
              </a:rPr>
              <a:t>the unit of equivalent dose was named after Sievert (Sv).</a:t>
            </a:r>
          </a:p>
          <a:p>
            <a:pPr>
              <a:buNone/>
            </a:pPr>
            <a:r>
              <a:rPr lang="en-US" sz="2400" i="1" dirty="0" smtClean="0">
                <a:latin typeface="Arial" pitchFamily="34" charset="0"/>
                <a:cs typeface="Arial" pitchFamily="34" charset="0"/>
              </a:rPr>
              <a:t> </a:t>
            </a:r>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28E57388-A3BC-4B2C-A6D4-8F2436339BA4}" type="slidenum">
              <a:rPr lang="en-US" smtClean="0"/>
              <a:pPr/>
              <a:t>8</a:t>
            </a:fld>
            <a:endParaRPr lang="en-US" dirty="0"/>
          </a:p>
        </p:txBody>
      </p:sp>
      <p:sp>
        <p:nvSpPr>
          <p:cNvPr id="2" name="Title 1"/>
          <p:cNvSpPr>
            <a:spLocks noGrp="1"/>
          </p:cNvSpPr>
          <p:nvPr>
            <p:ph type="title"/>
          </p:nvPr>
        </p:nvSpPr>
        <p:spPr>
          <a:xfrm>
            <a:off x="457200" y="274638"/>
            <a:ext cx="8229600" cy="868362"/>
          </a:xfrm>
        </p:spPr>
        <p:txBody>
          <a:bodyPr>
            <a:normAutofit fontScale="90000"/>
          </a:bodyPr>
          <a:lstStyle/>
          <a:p>
            <a:pPr algn="ctr"/>
            <a:r>
              <a:rPr lang="en-US" sz="2700" b="1" dirty="0" smtClean="0">
                <a:solidFill>
                  <a:schemeClr val="accent1"/>
                </a:solidFill>
                <a:latin typeface="Arial Black" pitchFamily="34" charset="0"/>
              </a:rPr>
              <a:t>1910-RADIUMHEMMET </a:t>
            </a:r>
            <a:r>
              <a:rPr lang="en-US" sz="2700" dirty="0" smtClean="0">
                <a:solidFill>
                  <a:schemeClr val="accent1"/>
                </a:solidFill>
                <a:latin typeface="Arial Black" pitchFamily="34" charset="0"/>
              </a:rPr>
              <a:t>IN</a:t>
            </a:r>
            <a:r>
              <a:rPr lang="en-US" sz="2700" b="1" dirty="0" smtClean="0">
                <a:solidFill>
                  <a:schemeClr val="accent1"/>
                </a:solidFill>
                <a:latin typeface="Arial Black" pitchFamily="34" charset="0"/>
              </a:rPr>
              <a:t> STOCKHOLM</a:t>
            </a:r>
            <a:r>
              <a:rPr lang="en-US" sz="3600" b="1" dirty="0" smtClean="0">
                <a:solidFill>
                  <a:schemeClr val="accent1"/>
                </a:solidFill>
              </a:rPr>
              <a:t/>
            </a:r>
            <a:br>
              <a:rPr lang="en-US" sz="3600" b="1" dirty="0" smtClean="0">
                <a:solidFill>
                  <a:schemeClr val="accent1"/>
                </a:solidFill>
              </a:rPr>
            </a:br>
            <a:r>
              <a:rPr lang="en-US" sz="2700" dirty="0" smtClean="0">
                <a:solidFill>
                  <a:schemeClr val="accent1"/>
                </a:solidFill>
              </a:rPr>
              <a:t>(Literally “Radium Home”)</a:t>
            </a:r>
            <a:endParaRPr lang="en-US" sz="2700" b="1" dirty="0">
              <a:solidFill>
                <a:schemeClr val="accent1"/>
              </a:solidFill>
            </a:endParaRPr>
          </a:p>
        </p:txBody>
      </p:sp>
      <p:pic>
        <p:nvPicPr>
          <p:cNvPr id="5" name="Picture 4" descr="DR GOSTA FORSSELL 001.jpg"/>
          <p:cNvPicPr>
            <a:picLocks noChangeAspect="1"/>
          </p:cNvPicPr>
          <p:nvPr/>
        </p:nvPicPr>
        <p:blipFill>
          <a:blip r:embed="rId3" cstate="print"/>
          <a:stretch>
            <a:fillRect/>
          </a:stretch>
        </p:blipFill>
        <p:spPr>
          <a:xfrm>
            <a:off x="6172200" y="1600200"/>
            <a:ext cx="2286000" cy="3505200"/>
          </a:xfrm>
          <a:prstGeom prst="rect">
            <a:avLst/>
          </a:prstGeom>
        </p:spPr>
      </p:pic>
      <p:sp>
        <p:nvSpPr>
          <p:cNvPr id="7" name="TextBox 6"/>
          <p:cNvSpPr txBox="1"/>
          <p:nvPr/>
        </p:nvSpPr>
        <p:spPr>
          <a:xfrm>
            <a:off x="5486400" y="5181601"/>
            <a:ext cx="3352800" cy="584775"/>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Dr Gosta Forssell (around 1910)</a:t>
            </a:r>
          </a:p>
          <a:p>
            <a:pPr algn="ctr"/>
            <a:r>
              <a:rPr lang="en-US" sz="1600" b="1" dirty="0" smtClean="0">
                <a:latin typeface="Times New Roman" pitchFamily="18" charset="0"/>
                <a:cs typeface="Times New Roman" pitchFamily="18" charset="0"/>
              </a:rPr>
              <a:t> 1876-1950</a:t>
            </a:r>
            <a:endParaRPr lang="en-US" sz="1600" b="1" dirty="0">
              <a:latin typeface="Times New Roman" pitchFamily="18" charset="0"/>
              <a:cs typeface="Times New Roman" pitchFamily="18" charset="0"/>
            </a:endParaRPr>
          </a:p>
        </p:txBody>
      </p:sp>
    </p:spTree>
  </p:cSld>
  <p:clrMapOvr>
    <a:masterClrMapping/>
  </p:clrMapOvr>
  <p:transition advTm="10219"/>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5410200" cy="4114800"/>
          </a:xfrm>
        </p:spPr>
        <p:txBody>
          <a:bodyPr>
            <a:normAutofit fontScale="92500" lnSpcReduction="20000"/>
          </a:bodyPr>
          <a:lstStyle/>
          <a:p>
            <a:pPr>
              <a:buNone/>
            </a:pPr>
            <a:r>
              <a:rPr lang="en-US" sz="1800" i="1" dirty="0" smtClean="0"/>
              <a:t>    </a:t>
            </a:r>
            <a:r>
              <a:rPr lang="en-US" sz="2200" i="1" dirty="0" smtClean="0">
                <a:latin typeface="Arial" pitchFamily="34" charset="0"/>
                <a:cs typeface="Arial" pitchFamily="34" charset="0"/>
              </a:rPr>
              <a:t>It was divided into the  </a:t>
            </a:r>
            <a:r>
              <a:rPr lang="en-US" sz="2200" b="1" i="1" dirty="0" smtClean="0">
                <a:solidFill>
                  <a:schemeClr val="accent1"/>
                </a:solidFill>
                <a:latin typeface="Arial" pitchFamily="34" charset="0"/>
                <a:cs typeface="Arial" pitchFamily="34" charset="0"/>
              </a:rPr>
              <a:t>CURIE PAVILION </a:t>
            </a:r>
          </a:p>
          <a:p>
            <a:pPr>
              <a:buNone/>
            </a:pPr>
            <a:r>
              <a:rPr lang="en-US" sz="2200" b="1" i="1" dirty="0" smtClean="0">
                <a:solidFill>
                  <a:schemeClr val="accent1"/>
                </a:solidFill>
                <a:latin typeface="Arial" pitchFamily="34" charset="0"/>
                <a:cs typeface="Arial" pitchFamily="34" charset="0"/>
              </a:rPr>
              <a:t>	</a:t>
            </a:r>
            <a:r>
              <a:rPr lang="en-US" sz="2200" b="1" i="1" dirty="0" smtClean="0">
                <a:latin typeface="Arial" pitchFamily="34" charset="0"/>
                <a:cs typeface="Arial" pitchFamily="34" charset="0"/>
              </a:rPr>
              <a:t> under </a:t>
            </a:r>
            <a:r>
              <a:rPr lang="en-US" sz="2200" i="1" dirty="0" smtClean="0">
                <a:latin typeface="Arial" pitchFamily="34" charset="0"/>
                <a:cs typeface="Arial" pitchFamily="34" charset="0"/>
              </a:rPr>
              <a:t>Marie Curie and the </a:t>
            </a:r>
            <a:r>
              <a:rPr lang="en-US" sz="2200" b="1" i="1" dirty="0" smtClean="0">
                <a:solidFill>
                  <a:schemeClr val="accent1"/>
                </a:solidFill>
                <a:latin typeface="Arial" pitchFamily="34" charset="0"/>
                <a:cs typeface="Arial" pitchFamily="34" charset="0"/>
              </a:rPr>
              <a:t>PASTEUR PAVILION </a:t>
            </a:r>
            <a:r>
              <a:rPr lang="en-US" sz="2200" b="1" i="1" dirty="0" smtClean="0">
                <a:latin typeface="Arial" pitchFamily="34" charset="0"/>
                <a:cs typeface="Arial" pitchFamily="34" charset="0"/>
              </a:rPr>
              <a:t>under</a:t>
            </a:r>
            <a:r>
              <a:rPr lang="en-US" sz="2200" b="1" i="1" dirty="0" smtClean="0">
                <a:solidFill>
                  <a:schemeClr val="accent1"/>
                </a:solidFill>
                <a:latin typeface="Arial" pitchFamily="34" charset="0"/>
                <a:cs typeface="Arial" pitchFamily="34" charset="0"/>
              </a:rPr>
              <a:t> </a:t>
            </a:r>
            <a:r>
              <a:rPr lang="en-US" sz="2200" i="1" dirty="0" smtClean="0">
                <a:latin typeface="Arial" pitchFamily="34" charset="0"/>
                <a:cs typeface="Arial" pitchFamily="34" charset="0"/>
              </a:rPr>
              <a:t>Claude Regaud. </a:t>
            </a:r>
          </a:p>
          <a:p>
            <a:pPr>
              <a:buNone/>
            </a:pPr>
            <a:r>
              <a:rPr lang="en-US" sz="2200" i="1" dirty="0" smtClean="0">
                <a:latin typeface="Arial" pitchFamily="34" charset="0"/>
                <a:cs typeface="Arial" pitchFamily="34" charset="0"/>
              </a:rPr>
              <a:t>    </a:t>
            </a:r>
          </a:p>
          <a:p>
            <a:pPr>
              <a:buNone/>
            </a:pPr>
            <a:r>
              <a:rPr lang="en-US" sz="2200" i="1" dirty="0" smtClean="0">
                <a:latin typeface="Arial" pitchFamily="34" charset="0"/>
                <a:cs typeface="Arial" pitchFamily="34" charset="0"/>
              </a:rPr>
              <a:t>	Regaud and his school  (</a:t>
            </a:r>
            <a:r>
              <a:rPr lang="en-US" sz="2200" b="1" i="1" dirty="0" smtClean="0">
                <a:latin typeface="Arial" pitchFamily="34" charset="0"/>
                <a:cs typeface="Arial" pitchFamily="34" charset="0"/>
              </a:rPr>
              <a:t>A. Lacassagne, Monod, H. Coutard )</a:t>
            </a:r>
            <a:r>
              <a:rPr lang="en-US" sz="2200" i="1" dirty="0" smtClean="0">
                <a:latin typeface="Arial" pitchFamily="34" charset="0"/>
                <a:cs typeface="Arial" pitchFamily="34" charset="0"/>
              </a:rPr>
              <a:t> exerted an enormous influence on cancer research. </a:t>
            </a:r>
          </a:p>
          <a:p>
            <a:pPr algn="just">
              <a:buFont typeface="Wingdings" pitchFamily="2" charset="2"/>
              <a:buChar char="§"/>
            </a:pPr>
            <a:r>
              <a:rPr lang="en-US" sz="2200" i="1" dirty="0" smtClean="0">
                <a:latin typeface="Arial" pitchFamily="34" charset="0"/>
                <a:cs typeface="Arial" pitchFamily="34" charset="0"/>
              </a:rPr>
              <a:t>They emphasized the experimental side of radiology, particularly “</a:t>
            </a:r>
            <a:r>
              <a:rPr lang="en-US" sz="2200" b="1" dirty="0" smtClean="0">
                <a:solidFill>
                  <a:schemeClr val="accent1"/>
                </a:solidFill>
                <a:latin typeface="Arial" pitchFamily="34" charset="0"/>
                <a:cs typeface="Arial" pitchFamily="34" charset="0"/>
              </a:rPr>
              <a:t>radiobiology</a:t>
            </a:r>
            <a:r>
              <a:rPr lang="en-US" sz="2200" i="1" dirty="0" smtClean="0">
                <a:latin typeface="Arial" pitchFamily="34" charset="0"/>
                <a:cs typeface="Arial" pitchFamily="34" charset="0"/>
              </a:rPr>
              <a:t>” a term introduced by Regaud . 	</a:t>
            </a:r>
          </a:p>
          <a:p>
            <a:pPr algn="just">
              <a:buFont typeface="Wingdings" pitchFamily="2" charset="2"/>
              <a:buChar char="§"/>
            </a:pPr>
            <a:r>
              <a:rPr lang="en-US" sz="2200" i="1" dirty="0" smtClean="0">
                <a:latin typeface="Arial" pitchFamily="34" charset="0"/>
                <a:cs typeface="Arial" pitchFamily="34" charset="0"/>
              </a:rPr>
              <a:t> Established optimal dose rules and the concepts of protraction and fractionation. </a:t>
            </a:r>
          </a:p>
          <a:p>
            <a:pPr algn="just">
              <a:buFont typeface="Wingdings" pitchFamily="2" charset="2"/>
              <a:buChar char="§"/>
            </a:pPr>
            <a:r>
              <a:rPr lang="en-US" sz="2200" i="1" dirty="0" smtClean="0">
                <a:latin typeface="Arial" pitchFamily="34" charset="0"/>
                <a:cs typeface="Arial" pitchFamily="34" charset="0"/>
              </a:rPr>
              <a:t>Developed principles and treatment techniques for cancer of the cervix </a:t>
            </a:r>
            <a:r>
              <a:rPr lang="en-US" sz="2200" b="1" i="1" dirty="0" smtClean="0">
                <a:latin typeface="Arial" pitchFamily="34" charset="0"/>
                <a:cs typeface="Arial" pitchFamily="34" charset="0"/>
              </a:rPr>
              <a:t>(Paris technique</a:t>
            </a:r>
            <a:r>
              <a:rPr lang="en-US" sz="2200" i="1" dirty="0" smtClean="0">
                <a:latin typeface="Arial" pitchFamily="34" charset="0"/>
                <a:cs typeface="Arial" pitchFamily="34" charset="0"/>
              </a:rPr>
              <a:t>) </a:t>
            </a:r>
            <a:r>
              <a:rPr lang="en-US" sz="2000" i="1" dirty="0" smtClean="0">
                <a:latin typeface="Arial" pitchFamily="34" charset="0"/>
                <a:cs typeface="Arial" pitchFamily="34" charset="0"/>
              </a:rPr>
              <a:t>.</a:t>
            </a:r>
          </a:p>
        </p:txBody>
      </p:sp>
      <p:sp>
        <p:nvSpPr>
          <p:cNvPr id="4" name="Slide Number Placeholder 3"/>
          <p:cNvSpPr>
            <a:spLocks noGrp="1"/>
          </p:cNvSpPr>
          <p:nvPr>
            <p:ph type="sldNum" sz="quarter" idx="12"/>
          </p:nvPr>
        </p:nvSpPr>
        <p:spPr/>
        <p:txBody>
          <a:bodyPr/>
          <a:lstStyle/>
          <a:p>
            <a:fld id="{28E57388-A3BC-4B2C-A6D4-8F2436339BA4}" type="slidenum">
              <a:rPr lang="en-US" smtClean="0"/>
              <a:pPr/>
              <a:t>9</a:t>
            </a:fld>
            <a:endParaRPr lang="en-US" dirty="0"/>
          </a:p>
        </p:txBody>
      </p:sp>
      <p:sp>
        <p:nvSpPr>
          <p:cNvPr id="2" name="Title 1"/>
          <p:cNvSpPr>
            <a:spLocks noGrp="1"/>
          </p:cNvSpPr>
          <p:nvPr>
            <p:ph type="title"/>
          </p:nvPr>
        </p:nvSpPr>
        <p:spPr>
          <a:xfrm>
            <a:off x="457200" y="274638"/>
            <a:ext cx="8229600" cy="639762"/>
          </a:xfrm>
        </p:spPr>
        <p:txBody>
          <a:bodyPr>
            <a:normAutofit/>
          </a:bodyPr>
          <a:lstStyle/>
          <a:p>
            <a:pPr algn="ctr"/>
            <a:r>
              <a:rPr lang="en-US" sz="3100" dirty="0" smtClean="0">
                <a:solidFill>
                  <a:schemeClr val="accent1"/>
                </a:solidFill>
                <a:latin typeface="Arial Black" pitchFamily="34" charset="0"/>
              </a:rPr>
              <a:t>1912-R</a:t>
            </a:r>
            <a:r>
              <a:rPr lang="en-US" sz="3100" b="1" dirty="0" smtClean="0">
                <a:solidFill>
                  <a:schemeClr val="accent1"/>
                </a:solidFill>
                <a:latin typeface="Arial Black" pitchFamily="34" charset="0"/>
              </a:rPr>
              <a:t>ADIUM INSTITUTE OF PARIS</a:t>
            </a:r>
            <a:endParaRPr lang="en-US" sz="3100" b="1" dirty="0">
              <a:solidFill>
                <a:schemeClr val="accent1"/>
              </a:solidFill>
              <a:latin typeface="Arial Black" pitchFamily="34" charset="0"/>
            </a:endParaRPr>
          </a:p>
        </p:txBody>
      </p:sp>
      <p:sp>
        <p:nvSpPr>
          <p:cNvPr id="7" name="Rectangle 6"/>
          <p:cNvSpPr/>
          <p:nvPr/>
        </p:nvSpPr>
        <p:spPr>
          <a:xfrm>
            <a:off x="990600" y="914401"/>
            <a:ext cx="7162800" cy="954107"/>
          </a:xfrm>
          <a:prstGeom prst="rect">
            <a:avLst/>
          </a:prstGeom>
        </p:spPr>
        <p:txBody>
          <a:bodyPr wrap="square">
            <a:spAutoFit/>
          </a:bodyPr>
          <a:lstStyle/>
          <a:p>
            <a:pPr algn="ctr">
              <a:buNone/>
            </a:pPr>
            <a:r>
              <a:rPr lang="en-US" sz="2000" i="1" dirty="0" smtClean="0"/>
              <a:t>The renowned Pasteur Institute and the University of Paris founded the Radium Institute in 1912. </a:t>
            </a:r>
          </a:p>
          <a:p>
            <a:pPr algn="ctr">
              <a:buNone/>
            </a:pPr>
            <a:endParaRPr lang="en-US" sz="1600" i="1" dirty="0" smtClean="0"/>
          </a:p>
        </p:txBody>
      </p:sp>
      <p:pic>
        <p:nvPicPr>
          <p:cNvPr id="8" name="Picture 7" descr="Regaud 001.jpg"/>
          <p:cNvPicPr>
            <a:picLocks noChangeAspect="1"/>
          </p:cNvPicPr>
          <p:nvPr/>
        </p:nvPicPr>
        <p:blipFill>
          <a:blip r:embed="rId3" cstate="print"/>
          <a:stretch>
            <a:fillRect/>
          </a:stretch>
        </p:blipFill>
        <p:spPr>
          <a:xfrm>
            <a:off x="6096000" y="1905000"/>
            <a:ext cx="2286000" cy="3436620"/>
          </a:xfrm>
          <a:prstGeom prst="rect">
            <a:avLst/>
          </a:prstGeom>
        </p:spPr>
      </p:pic>
      <p:sp>
        <p:nvSpPr>
          <p:cNvPr id="9" name="TextBox 8"/>
          <p:cNvSpPr txBox="1"/>
          <p:nvPr/>
        </p:nvSpPr>
        <p:spPr>
          <a:xfrm>
            <a:off x="6019800" y="5334000"/>
            <a:ext cx="2514600" cy="523220"/>
          </a:xfrm>
          <a:prstGeom prst="rect">
            <a:avLst/>
          </a:prstGeom>
          <a:noFill/>
        </p:spPr>
        <p:txBody>
          <a:bodyPr wrap="square" rtlCol="0">
            <a:spAutoFit/>
          </a:bodyPr>
          <a:lstStyle/>
          <a:p>
            <a:pPr algn="ctr"/>
            <a:r>
              <a:rPr lang="en-US" sz="1400" b="1" dirty="0" smtClean="0"/>
              <a:t>Claude Regaud </a:t>
            </a:r>
          </a:p>
          <a:p>
            <a:pPr algn="ctr"/>
            <a:r>
              <a:rPr lang="en-US" sz="1400" b="1" dirty="0" smtClean="0"/>
              <a:t>1870-1940</a:t>
            </a:r>
            <a:endParaRPr lang="en-US" sz="1400" b="1" dirty="0"/>
          </a:p>
        </p:txBody>
      </p:sp>
    </p:spTree>
  </p:cSld>
  <p:clrMapOvr>
    <a:masterClrMapping/>
  </p:clrMapOvr>
  <p:transition advTm="10719"/>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5938</TotalTime>
  <Words>3932</Words>
  <Application>Microsoft Office PowerPoint</Application>
  <PresentationFormat>On-screen Show (4:3)</PresentationFormat>
  <Paragraphs>463</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Concourse</vt:lpstr>
      <vt:lpstr>EVOLUTION OF BRACHYTHERAPY</vt:lpstr>
      <vt:lpstr>TWILIGHT OF THE 19TH CENTURY</vt:lpstr>
      <vt:lpstr>DISCOVERY OF RADIOACTIVITY</vt:lpstr>
      <vt:lpstr>RATE OF KNOWLEDGE IN MODERN HUMAN HISTORY</vt:lpstr>
      <vt:lpstr>CYCLE ONE (1900-1950)</vt:lpstr>
      <vt:lpstr>HIGHLIGHTS OF CYCLE ONE</vt:lpstr>
      <vt:lpstr> 1906-BIOLOGICAL LABORATORY OF RADIUM OF PARIS </vt:lpstr>
      <vt:lpstr>1910-RADIUMHEMMET IN STOCKHOLM (Literally “Radium Home”)</vt:lpstr>
      <vt:lpstr>1912-RADIUM INSTITUTE OF PARIS</vt:lpstr>
      <vt:lpstr>1933-HOLT RADIUM INSTITUTE OF MANCHESTER</vt:lpstr>
      <vt:lpstr>1915-MEMORIAL HOSPITAL OF NEW YORK</vt:lpstr>
      <vt:lpstr>MEMORIAL HOSPITAL OF NEW YORK</vt:lpstr>
      <vt:lpstr>1916-AMERICAN RADIUM SOCIETY (ARS)</vt:lpstr>
      <vt:lpstr>Opportunistic uses of Radium</vt:lpstr>
      <vt:lpstr>1934-AMERICAN BOARD of RADIOLOGY (ABR)</vt:lpstr>
      <vt:lpstr>Recognition of Radiation Hazards </vt:lpstr>
      <vt:lpstr>CYCLE ONE CONCLUSIONS </vt:lpstr>
      <vt:lpstr>CYCLE TWO (1950-PRESENT) Brachytherapy’s Renaissance</vt:lpstr>
      <vt:lpstr>TWO EXCEPTIONAL PEOPLE AT MH</vt:lpstr>
      <vt:lpstr>HIGHLIGHTS OF THE SECOND PERIOD Research and development of artificial radionuclides as alternative to radium and afterloading techniques </vt:lpstr>
      <vt:lpstr>AMERICAN ASSOCIATION OF  PHYSICISTS IN MEDICINE (AAPM)</vt:lpstr>
      <vt:lpstr>ARTIFICIAL RADIONUCLIDES</vt:lpstr>
      <vt:lpstr>FIRST ATTEMPTS TO PRODUCE  IR-192 SEEDS AT MSKCC (1957-1964)</vt:lpstr>
      <vt:lpstr>COMPUTERIZED DOSIMETRY</vt:lpstr>
      <vt:lpstr>MANUAL AFTERLOADING</vt:lpstr>
      <vt:lpstr>HDR REMOTE AFTERLOADING</vt:lpstr>
      <vt:lpstr>INVESTIGATION OF LOW ENERGY RADIONUCLIDES  AT MSKCC (1966-1967)</vt:lpstr>
      <vt:lpstr>INVESTIGATION OF IODINE-125 AND HDR REMOTE AFTERLOADING AT MSKCC (1968-1971)</vt:lpstr>
      <vt:lpstr>The Working Team in the 70’s</vt:lpstr>
      <vt:lpstr> AFTERLOADING IN H&amp;N CANCER</vt:lpstr>
      <vt:lpstr>       AFTERLOADING IN BREAST CANCER  </vt:lpstr>
      <vt:lpstr>MODERN AFTELOADING TECHNIQUES  IN BREAST  CANCER </vt:lpstr>
      <vt:lpstr> AFTERLOADING IN LUNG CANCER  </vt:lpstr>
      <vt:lpstr> AFTERLOADING IN PROSTATE  CANCER</vt:lpstr>
      <vt:lpstr>Modern afterloading techniques in prostate cancer</vt:lpstr>
      <vt:lpstr>Slide 36</vt:lpstr>
      <vt:lpstr>AMERICAN BRACHYTHERAPY SOCIETY</vt:lpstr>
      <vt:lpstr>CYCLE TWO CONCLUSIONS THE SECOND 50 YEARS OF BRACHYTHERAPY</vt:lpstr>
      <vt:lpstr>CYCLE  THREE THE SPECIALTY’S FUTURE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BRACHYTHERAPY</dc:title>
  <dc:creator>Basil</dc:creator>
  <cp:lastModifiedBy>Basil</cp:lastModifiedBy>
  <cp:revision>1022</cp:revision>
  <dcterms:created xsi:type="dcterms:W3CDTF">2011-03-23T19:18:25Z</dcterms:created>
  <dcterms:modified xsi:type="dcterms:W3CDTF">2012-05-15T19:27:38Z</dcterms:modified>
</cp:coreProperties>
</file>